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35"/>
  </p:notesMasterIdLst>
  <p:sldIdLst>
    <p:sldId id="256" r:id="rId2"/>
    <p:sldId id="294" r:id="rId3"/>
    <p:sldId id="293" r:id="rId4"/>
    <p:sldId id="266" r:id="rId5"/>
    <p:sldId id="285" r:id="rId6"/>
    <p:sldId id="273" r:id="rId7"/>
    <p:sldId id="281" r:id="rId8"/>
    <p:sldId id="284" r:id="rId9"/>
    <p:sldId id="257" r:id="rId10"/>
    <p:sldId id="288" r:id="rId11"/>
    <p:sldId id="286" r:id="rId12"/>
    <p:sldId id="267" r:id="rId13"/>
    <p:sldId id="258" r:id="rId14"/>
    <p:sldId id="295" r:id="rId15"/>
    <p:sldId id="290" r:id="rId16"/>
    <p:sldId id="292" r:id="rId17"/>
    <p:sldId id="291" r:id="rId18"/>
    <p:sldId id="287" r:id="rId19"/>
    <p:sldId id="274" r:id="rId20"/>
    <p:sldId id="276" r:id="rId21"/>
    <p:sldId id="277" r:id="rId22"/>
    <p:sldId id="279" r:id="rId23"/>
    <p:sldId id="278" r:id="rId24"/>
    <p:sldId id="289" r:id="rId25"/>
    <p:sldId id="280" r:id="rId26"/>
    <p:sldId id="259" r:id="rId27"/>
    <p:sldId id="260" r:id="rId28"/>
    <p:sldId id="261" r:id="rId29"/>
    <p:sldId id="263" r:id="rId30"/>
    <p:sldId id="262" r:id="rId31"/>
    <p:sldId id="269" r:id="rId32"/>
    <p:sldId id="282"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41E613-0643-4FE8-9FBE-E6836E3D28F7}">
          <p14:sldIdLst>
            <p14:sldId id="256"/>
          </p14:sldIdLst>
        </p14:section>
        <p14:section name="Motivation" id="{7E5D1D4A-B60B-4BB9-A13A-83981C10306E}">
          <p14:sldIdLst>
            <p14:sldId id="294"/>
            <p14:sldId id="293"/>
            <p14:sldId id="266"/>
            <p14:sldId id="285"/>
            <p14:sldId id="273"/>
            <p14:sldId id="281"/>
            <p14:sldId id="284"/>
            <p14:sldId id="257"/>
          </p14:sldIdLst>
        </p14:section>
        <p14:section name="Method" id="{90002362-B779-4BBD-8BBC-3CAA799BBE00}">
          <p14:sldIdLst>
            <p14:sldId id="288"/>
            <p14:sldId id="286"/>
            <p14:sldId id="267"/>
            <p14:sldId id="258"/>
            <p14:sldId id="295"/>
            <p14:sldId id="290"/>
            <p14:sldId id="292"/>
            <p14:sldId id="291"/>
            <p14:sldId id="287"/>
            <p14:sldId id="274"/>
            <p14:sldId id="276"/>
            <p14:sldId id="277"/>
            <p14:sldId id="279"/>
            <p14:sldId id="278"/>
          </p14:sldIdLst>
        </p14:section>
        <p14:section name="Evaluation" id="{80DC9B83-E118-426B-AD29-9FD198C1FADF}">
          <p14:sldIdLst>
            <p14:sldId id="289"/>
            <p14:sldId id="280"/>
            <p14:sldId id="259"/>
            <p14:sldId id="260"/>
            <p14:sldId id="261"/>
          </p14:sldIdLst>
        </p14:section>
        <p14:section name="Conclusion" id="{C7875CA9-5042-4343-BE14-C90C14201A0B}">
          <p14:sldIdLst>
            <p14:sldId id="263"/>
            <p14:sldId id="262"/>
          </p14:sldIdLst>
        </p14:section>
        <p14:section name="Replication Package" id="{CF5CA771-9EE7-4750-9FCC-89A99C5ED160}">
          <p14:sldIdLst>
            <p14:sldId id="269"/>
            <p14:sldId id="282"/>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19C"/>
    <a:srgbClr val="00E800"/>
    <a:srgbClr val="FFF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6" autoAdjust="0"/>
    <p:restoredTop sz="80630" autoAdjust="0"/>
  </p:normalViewPr>
  <p:slideViewPr>
    <p:cSldViewPr snapToGrid="0">
      <p:cViewPr varScale="1">
        <p:scale>
          <a:sx n="57" d="100"/>
          <a:sy n="57" d="100"/>
        </p:scale>
        <p:origin x="432" y="42"/>
      </p:cViewPr>
      <p:guideLst/>
    </p:cSldViewPr>
  </p:slideViewPr>
  <p:notesTextViewPr>
    <p:cViewPr>
      <p:scale>
        <a:sx n="1" d="1"/>
        <a:sy n="1" d="1"/>
      </p:scale>
      <p:origin x="0" y="0"/>
    </p:cViewPr>
  </p:notesTextViewPr>
  <p:sorterViewPr>
    <p:cViewPr varScale="1">
      <p:scale>
        <a:sx n="100" d="100"/>
        <a:sy n="100" d="100"/>
      </p:scale>
      <p:origin x="0" y="-88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400" b="1" dirty="0"/>
              <a:t>Benign vs. Harmful</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Persistent State</c:v>
                </c:pt>
              </c:strCache>
            </c:strRef>
          </c:tx>
          <c:spPr>
            <a:solidFill>
              <a:srgbClr val="FF0000"/>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Races</c:v>
                </c:pt>
              </c:strCache>
            </c:strRef>
          </c:cat>
          <c:val>
            <c:numRef>
              <c:f>Sheet1!$B$2</c:f>
              <c:numCache>
                <c:formatCode>General</c:formatCode>
                <c:ptCount val="1"/>
                <c:pt idx="0">
                  <c:v>16</c:v>
                </c:pt>
              </c:numCache>
            </c:numRef>
          </c:val>
        </c:ser>
        <c:ser>
          <c:idx val="1"/>
          <c:order val="1"/>
          <c:tx>
            <c:strRef>
              <c:f>Sheet1!$C$1</c:f>
              <c:strCache>
                <c:ptCount val="1"/>
                <c:pt idx="0">
                  <c:v>Session State</c:v>
                </c:pt>
              </c:strCache>
            </c:strRef>
          </c:tx>
          <c:spPr>
            <a:solidFill>
              <a:schemeClr val="accent4">
                <a:lumMod val="60000"/>
                <a:lumOff val="40000"/>
              </a:schemeClr>
            </a:soli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Races</c:v>
                </c:pt>
              </c:strCache>
            </c:strRef>
          </c:cat>
          <c:val>
            <c:numRef>
              <c:f>Sheet1!$C$2</c:f>
              <c:numCache>
                <c:formatCode>General</c:formatCode>
                <c:ptCount val="1"/>
                <c:pt idx="0">
                  <c:v>3</c:v>
                </c:pt>
              </c:numCache>
            </c:numRef>
          </c:val>
        </c:ser>
        <c:ser>
          <c:idx val="2"/>
          <c:order val="2"/>
          <c:tx>
            <c:strRef>
              <c:f>Sheet1!$D$1</c:f>
              <c:strCache>
                <c:ptCount val="1"/>
                <c:pt idx="0">
                  <c:v>Transient State</c:v>
                </c:pt>
              </c:strCache>
            </c:strRef>
          </c:tx>
          <c:spPr>
            <a:solidFill>
              <a:schemeClr val="accent6">
                <a:lumMod val="60000"/>
                <a:lumOff val="40000"/>
              </a:schemeClr>
            </a:solidFill>
            <a:ln w="9525" cap="flat" cmpd="sng" algn="ctr">
              <a:solidFill>
                <a:schemeClr val="accent3">
                  <a:shade val="95000"/>
                </a:schemeClr>
              </a:solidFill>
              <a:round/>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Races</c:v>
                </c:pt>
              </c:strCache>
            </c:strRef>
          </c:cat>
          <c:val>
            <c:numRef>
              <c:f>Sheet1!$D$2</c:f>
              <c:numCache>
                <c:formatCode>General</c:formatCode>
                <c:ptCount val="1"/>
                <c:pt idx="0">
                  <c:v>621</c:v>
                </c:pt>
              </c:numCache>
            </c:numRef>
          </c:val>
        </c:ser>
        <c:dLbls>
          <c:dLblPos val="inEnd"/>
          <c:showLegendKey val="0"/>
          <c:showVal val="1"/>
          <c:showCatName val="0"/>
          <c:showSerName val="0"/>
          <c:showPercent val="0"/>
          <c:showBubbleSize val="0"/>
        </c:dLbls>
        <c:gapWidth val="100"/>
        <c:overlap val="-24"/>
        <c:axId val="330326536"/>
        <c:axId val="330327320"/>
      </c:barChart>
      <c:catAx>
        <c:axId val="33032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crossAx val="330327320"/>
        <c:crosses val="autoZero"/>
        <c:auto val="1"/>
        <c:lblAlgn val="ctr"/>
        <c:lblOffset val="100"/>
        <c:noMultiLvlLbl val="0"/>
      </c:catAx>
      <c:valAx>
        <c:axId val="330327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30326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2400" b="1" dirty="0"/>
              <a:t>Benign vs. Harmful</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Persistent State</c:v>
                </c:pt>
              </c:strCache>
            </c:strRef>
          </c:tx>
          <c:spPr>
            <a:solidFill>
              <a:srgbClr val="FF0000"/>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Races</c:v>
                </c:pt>
              </c:strCache>
            </c:strRef>
          </c:cat>
          <c:val>
            <c:numRef>
              <c:f>Sheet1!$B$2</c:f>
              <c:numCache>
                <c:formatCode>General</c:formatCode>
                <c:ptCount val="1"/>
                <c:pt idx="0">
                  <c:v>16</c:v>
                </c:pt>
              </c:numCache>
            </c:numRef>
          </c:val>
        </c:ser>
        <c:ser>
          <c:idx val="1"/>
          <c:order val="1"/>
          <c:tx>
            <c:strRef>
              <c:f>Sheet1!$C$1</c:f>
              <c:strCache>
                <c:ptCount val="1"/>
                <c:pt idx="0">
                  <c:v>Session State</c:v>
                </c:pt>
              </c:strCache>
            </c:strRef>
          </c:tx>
          <c:spPr>
            <a:solidFill>
              <a:schemeClr val="accent4">
                <a:lumMod val="60000"/>
                <a:lumOff val="40000"/>
              </a:schemeClr>
            </a:soli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Races</c:v>
                </c:pt>
              </c:strCache>
            </c:strRef>
          </c:cat>
          <c:val>
            <c:numRef>
              <c:f>Sheet1!$C$2</c:f>
              <c:numCache>
                <c:formatCode>General</c:formatCode>
                <c:ptCount val="1"/>
                <c:pt idx="0">
                  <c:v>3</c:v>
                </c:pt>
              </c:numCache>
            </c:numRef>
          </c:val>
        </c:ser>
        <c:ser>
          <c:idx val="2"/>
          <c:order val="2"/>
          <c:tx>
            <c:strRef>
              <c:f>Sheet1!$D$1</c:f>
              <c:strCache>
                <c:ptCount val="1"/>
                <c:pt idx="0">
                  <c:v>Transient State</c:v>
                </c:pt>
              </c:strCache>
            </c:strRef>
          </c:tx>
          <c:spPr>
            <a:solidFill>
              <a:schemeClr val="accent6">
                <a:lumMod val="60000"/>
                <a:lumOff val="40000"/>
              </a:schemeClr>
            </a:solidFill>
            <a:ln w="9525" cap="flat" cmpd="sng" algn="ctr">
              <a:solidFill>
                <a:schemeClr val="accent3">
                  <a:shade val="95000"/>
                </a:schemeClr>
              </a:solidFill>
              <a:round/>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Races</c:v>
                </c:pt>
              </c:strCache>
            </c:strRef>
          </c:cat>
          <c:val>
            <c:numRef>
              <c:f>Sheet1!$D$2</c:f>
              <c:numCache>
                <c:formatCode>General</c:formatCode>
                <c:ptCount val="1"/>
                <c:pt idx="0">
                  <c:v>621</c:v>
                </c:pt>
              </c:numCache>
            </c:numRef>
          </c:val>
        </c:ser>
        <c:dLbls>
          <c:dLblPos val="inEnd"/>
          <c:showLegendKey val="0"/>
          <c:showVal val="1"/>
          <c:showCatName val="0"/>
          <c:showSerName val="0"/>
          <c:showPercent val="0"/>
          <c:showBubbleSize val="0"/>
        </c:dLbls>
        <c:gapWidth val="100"/>
        <c:overlap val="-24"/>
        <c:axId val="330328888"/>
        <c:axId val="298259296"/>
      </c:barChart>
      <c:catAx>
        <c:axId val="33032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crossAx val="298259296"/>
        <c:crosses val="autoZero"/>
        <c:auto val="1"/>
        <c:lblAlgn val="ctr"/>
        <c:lblOffset val="100"/>
        <c:noMultiLvlLbl val="0"/>
      </c:catAx>
      <c:valAx>
        <c:axId val="29825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30328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0F0B9-354B-4D1E-A697-4F3C81F7261C}" type="datetimeFigureOut">
              <a:rPr lang="en-US" smtClean="0"/>
              <a:t>9/3/2015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12D95-0338-49C5-975E-3BB0DAFF93A3}" type="slidenum">
              <a:rPr lang="en-US" smtClean="0"/>
              <a:t>‹#›</a:t>
            </a:fld>
            <a:endParaRPr lang="en-US"/>
          </a:p>
        </p:txBody>
      </p:sp>
    </p:spTree>
    <p:extLst>
      <p:ext uri="{BB962C8B-B14F-4D97-AF65-F5344CB8AC3E}">
        <p14:creationId xmlns:p14="http://schemas.microsoft.com/office/powerpoint/2010/main" val="324227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be talking about our work on detecting races in JavaScript applications. As the title suggest we are looking for races that really matter in the end and hopefully I will be able to convince you into our view of races on JS.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a:t>
            </a:fld>
            <a:endParaRPr lang="en-US"/>
          </a:p>
        </p:txBody>
      </p:sp>
    </p:spTree>
    <p:extLst>
      <p:ext uri="{BB962C8B-B14F-4D97-AF65-F5344CB8AC3E}">
        <p14:creationId xmlns:p14="http://schemas.microsoft.com/office/powerpoint/2010/main" val="349433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now</a:t>
            </a:r>
            <a:r>
              <a:rPr lang="en-US" baseline="0" dirty="0" smtClean="0"/>
              <a:t> let’s talk about technical stuff like our analysis</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10</a:t>
            </a:fld>
            <a:endParaRPr lang="en-US"/>
          </a:p>
        </p:txBody>
      </p:sp>
    </p:spTree>
    <p:extLst>
      <p:ext uri="{BB962C8B-B14F-4D97-AF65-F5344CB8AC3E}">
        <p14:creationId xmlns:p14="http://schemas.microsoft.com/office/powerpoint/2010/main" val="3613144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one end</a:t>
            </a:r>
            <a:r>
              <a:rPr lang="en-US" baseline="0" dirty="0" smtClean="0"/>
              <a:t> there is static analysis which fells short</a:t>
            </a:r>
            <a:r>
              <a:rPr lang="en-US" sz="1200" i="0" kern="1200" dirty="0" smtClean="0">
                <a:solidFill>
                  <a:schemeClr val="tx1"/>
                </a:solidFill>
                <a:effectLst/>
                <a:latin typeface="+mn-lt"/>
                <a:ea typeface="+mn-ea"/>
                <a:cs typeface="+mn-cs"/>
              </a:rPr>
              <a:t> even to </a:t>
            </a:r>
            <a:r>
              <a:rPr lang="en-US" sz="1200" i="1" kern="1200" dirty="0" smtClean="0">
                <a:solidFill>
                  <a:schemeClr val="tx1"/>
                </a:solidFill>
                <a:effectLst/>
                <a:latin typeface="+mn-lt"/>
                <a:ea typeface="+mn-ea"/>
                <a:cs typeface="+mn-cs"/>
              </a:rPr>
              <a:t>enumerate </a:t>
            </a:r>
            <a:r>
              <a:rPr lang="en-US" sz="1200" i="0" kern="1200" dirty="0" smtClean="0">
                <a:solidFill>
                  <a:schemeClr val="tx1"/>
                </a:solidFill>
                <a:effectLst/>
                <a:latin typeface="+mn-lt"/>
                <a:ea typeface="+mn-ea"/>
                <a:cs typeface="+mn-cs"/>
              </a:rPr>
              <a:t>all the relevant code with</a:t>
            </a:r>
            <a:r>
              <a:rPr lang="en-US" sz="1200" i="0" kern="1200" baseline="0" dirty="0" smtClean="0">
                <a:solidFill>
                  <a:schemeClr val="tx1"/>
                </a:solidFill>
                <a:effectLst/>
                <a:latin typeface="+mn-lt"/>
                <a:ea typeface="+mn-ea"/>
                <a:cs typeface="+mn-cs"/>
              </a:rPr>
              <a:t> the dynamic nature of JS.</a:t>
            </a:r>
          </a:p>
          <a:p>
            <a:r>
              <a:rPr lang="en-US" sz="1200" i="0" kern="1200" baseline="0" dirty="0" smtClean="0">
                <a:solidFill>
                  <a:schemeClr val="tx1"/>
                </a:solidFill>
                <a:effectLst/>
                <a:latin typeface="+mn-lt"/>
                <a:ea typeface="+mn-ea"/>
                <a:cs typeface="+mn-cs"/>
              </a:rPr>
              <a:t>On the other hand there are dynamic analysis hits to the scalability wall with schedule exploration or became vulnerable by loosing precision</a:t>
            </a:r>
          </a:p>
          <a:p>
            <a:r>
              <a:rPr lang="en-US" sz="1200" i="0" kern="1200" baseline="0" dirty="0" smtClean="0">
                <a:solidFill>
                  <a:schemeClr val="tx1"/>
                </a:solidFill>
                <a:effectLst/>
                <a:latin typeface="+mn-lt"/>
                <a:ea typeface="+mn-ea"/>
                <a:cs typeface="+mn-cs"/>
              </a:rPr>
              <a:t>So to avoid these pitfalls we devised a hybrid analysis where…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11</a:t>
            </a:fld>
            <a:endParaRPr lang="en-US"/>
          </a:p>
        </p:txBody>
      </p:sp>
    </p:spTree>
    <p:extLst>
      <p:ext uri="{BB962C8B-B14F-4D97-AF65-F5344CB8AC3E}">
        <p14:creationId xmlns:p14="http://schemas.microsoft.com/office/powerpoint/2010/main" val="319222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relevant information for the static analysis</a:t>
            </a:r>
          </a:p>
          <a:p>
            <a:r>
              <a:rPr lang="en-US" baseline="0" dirty="0" err="1" smtClean="0"/>
              <a:t>Hb</a:t>
            </a:r>
            <a:r>
              <a:rPr lang="en-US" baseline="0" dirty="0" smtClean="0"/>
              <a:t> relation – memory updates </a:t>
            </a:r>
          </a:p>
          <a:p>
            <a:r>
              <a:rPr lang="en-US" baseline="0" dirty="0" smtClean="0"/>
              <a:t>Our instrumentation code is quite modest with only 430 line of code added to different modules of Firefox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12</a:t>
            </a:fld>
            <a:endParaRPr lang="en-US"/>
          </a:p>
        </p:txBody>
      </p:sp>
    </p:spTree>
    <p:extLst>
      <p:ext uri="{BB962C8B-B14F-4D97-AF65-F5344CB8AC3E}">
        <p14:creationId xmlns:p14="http://schemas.microsoft.com/office/powerpoint/2010/main" val="113398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let’s go over a trace example. Here on the left we have the static source code and on the right we have the trace collected on runtime</a:t>
            </a:r>
          </a:p>
          <a:p>
            <a:r>
              <a:rPr lang="en-US" dirty="0" smtClean="0"/>
              <a:t>Point</a:t>
            </a:r>
            <a:r>
              <a:rPr lang="en-US" baseline="0" dirty="0" smtClean="0"/>
              <a:t> out the case that the </a:t>
            </a:r>
            <a:r>
              <a:rPr lang="en-US" baseline="0" dirty="0" err="1" smtClean="0"/>
              <a:t>onreadystatechange</a:t>
            </a:r>
            <a:r>
              <a:rPr lang="en-US" baseline="0" dirty="0" smtClean="0"/>
              <a:t> is executed after send! And possible updates on the cookie variable</a:t>
            </a:r>
          </a:p>
        </p:txBody>
      </p:sp>
      <p:sp>
        <p:nvSpPr>
          <p:cNvPr id="4" name="Slide Number Placeholder 3"/>
          <p:cNvSpPr>
            <a:spLocks noGrp="1"/>
          </p:cNvSpPr>
          <p:nvPr>
            <p:ph type="sldNum" sz="quarter" idx="10"/>
          </p:nvPr>
        </p:nvSpPr>
        <p:spPr/>
        <p:txBody>
          <a:bodyPr/>
          <a:lstStyle/>
          <a:p>
            <a:fld id="{9B712D95-0338-49C5-975E-3BB0DAFF93A3}" type="slidenum">
              <a:rPr lang="en-US" smtClean="0"/>
              <a:t>13</a:t>
            </a:fld>
            <a:endParaRPr lang="en-US"/>
          </a:p>
        </p:txBody>
      </p:sp>
    </p:spTree>
    <p:extLst>
      <p:ext uri="{BB962C8B-B14F-4D97-AF65-F5344CB8AC3E}">
        <p14:creationId xmlns:p14="http://schemas.microsoft.com/office/powerpoint/2010/main" val="132386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now lets talk about happens before </a:t>
            </a:r>
            <a:r>
              <a:rPr lang="en-US" baseline="0" dirty="0" smtClean="0"/>
              <a:t>information, JS is executed by indivisible blocks source code</a:t>
            </a:r>
            <a:endParaRPr lang="en-US" dirty="0" smtClean="0"/>
          </a:p>
          <a:p>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14</a:t>
            </a:fld>
            <a:endParaRPr lang="en-US"/>
          </a:p>
        </p:txBody>
      </p:sp>
    </p:spTree>
    <p:extLst>
      <p:ext uri="{BB962C8B-B14F-4D97-AF65-F5344CB8AC3E}">
        <p14:creationId xmlns:p14="http://schemas.microsoft.com/office/powerpoint/2010/main" val="155146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check out this source code where there</a:t>
            </a:r>
            <a:r>
              <a:rPr lang="en-US" baseline="0" dirty="0" smtClean="0"/>
              <a:t> are two consecutive script blocks </a:t>
            </a:r>
          </a:p>
          <a:p>
            <a:r>
              <a:rPr lang="en-US" baseline="0" dirty="0" smtClean="0"/>
              <a:t>As these blocks are executed indivisibly in program order these two blocks had a happens-before relation</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15</a:t>
            </a:fld>
            <a:endParaRPr lang="en-US"/>
          </a:p>
        </p:txBody>
      </p:sp>
    </p:spTree>
    <p:extLst>
      <p:ext uri="{BB962C8B-B14F-4D97-AF65-F5344CB8AC3E}">
        <p14:creationId xmlns:p14="http://schemas.microsoft.com/office/powerpoint/2010/main" val="318186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case for having a happens</a:t>
            </a:r>
            <a:r>
              <a:rPr lang="en-US" baseline="0" dirty="0" smtClean="0"/>
              <a:t> before relation </a:t>
            </a:r>
          </a:p>
          <a:p>
            <a:r>
              <a:rPr lang="en-US" baseline="0" dirty="0" smtClean="0"/>
              <a:t>Assume that there are 2 button click callbacks like here and the user clicked button 1 and than button 2</a:t>
            </a:r>
          </a:p>
          <a:p>
            <a:r>
              <a:rPr lang="en-US" baseline="0" dirty="0" smtClean="0"/>
              <a:t>So there will be a </a:t>
            </a:r>
            <a:r>
              <a:rPr lang="en-US" baseline="0" dirty="0" err="1" smtClean="0"/>
              <a:t>hb</a:t>
            </a:r>
            <a:r>
              <a:rPr lang="en-US" baseline="0" dirty="0" smtClean="0"/>
              <a:t> between these two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16</a:t>
            </a:fld>
            <a:endParaRPr lang="en-US"/>
          </a:p>
        </p:txBody>
      </p:sp>
    </p:spTree>
    <p:extLst>
      <p:ext uri="{BB962C8B-B14F-4D97-AF65-F5344CB8AC3E}">
        <p14:creationId xmlns:p14="http://schemas.microsoft.com/office/powerpoint/2010/main" val="276611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 last but the not least case for a </a:t>
            </a:r>
            <a:r>
              <a:rPr lang="en-US" baseline="0" dirty="0" err="1" smtClean="0"/>
              <a:t>hb</a:t>
            </a:r>
            <a:r>
              <a:rPr lang="en-US" baseline="0" dirty="0" smtClean="0"/>
              <a:t> relation </a:t>
            </a:r>
          </a:p>
          <a:p>
            <a:r>
              <a:rPr lang="en-US" baseline="0" dirty="0" smtClean="0"/>
              <a:t>Here we have an interesting structure a chained </a:t>
            </a:r>
            <a:r>
              <a:rPr lang="en-US" baseline="0" dirty="0" err="1" smtClean="0"/>
              <a:t>xhr</a:t>
            </a:r>
            <a:r>
              <a:rPr lang="en-US" baseline="0" dirty="0" smtClean="0"/>
              <a:t> meaning that they are guaranteed to be order in this particular order!</a:t>
            </a:r>
          </a:p>
          <a:p>
            <a:r>
              <a:rPr lang="en-US" baseline="0" dirty="0" smtClean="0"/>
              <a:t>So there </a:t>
            </a:r>
            <a:r>
              <a:rPr lang="en-US" baseline="0" dirty="0" err="1" smtClean="0"/>
              <a:t>hb</a:t>
            </a:r>
            <a:r>
              <a:rPr lang="en-US" baseline="0" dirty="0" smtClean="0"/>
              <a:t> between these two </a:t>
            </a:r>
          </a:p>
          <a:p>
            <a:r>
              <a:rPr lang="en-US" baseline="0" dirty="0" smtClean="0"/>
              <a:t>So any other case than these 3 cases there is no ordering constraint between </a:t>
            </a:r>
            <a:r>
              <a:rPr lang="en-US" baseline="0" dirty="0" err="1" smtClean="0"/>
              <a:t>async</a:t>
            </a:r>
            <a:r>
              <a:rPr lang="en-US" baseline="0" dirty="0" smtClean="0"/>
              <a:t> events which means they are possible concurrent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17</a:t>
            </a:fld>
            <a:endParaRPr lang="en-US"/>
          </a:p>
        </p:txBody>
      </p:sp>
    </p:spTree>
    <p:extLst>
      <p:ext uri="{BB962C8B-B14F-4D97-AF65-F5344CB8AC3E}">
        <p14:creationId xmlns:p14="http://schemas.microsoft.com/office/powerpoint/2010/main" val="71575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define the potential races by tracking</a:t>
            </a:r>
            <a:r>
              <a:rPr lang="en-US" baseline="0" dirty="0" smtClean="0"/>
              <a:t> the </a:t>
            </a:r>
            <a:r>
              <a:rPr lang="en-US" baseline="0" dirty="0" err="1" smtClean="0"/>
              <a:t>dflow</a:t>
            </a:r>
            <a:r>
              <a:rPr lang="en-US" baseline="0" dirty="0" smtClean="0"/>
              <a:t> to sensitive locations </a:t>
            </a:r>
          </a:p>
          <a:p>
            <a:r>
              <a:rPr lang="en-US" baseline="0" dirty="0" smtClean="0"/>
              <a:t>And determine when values propagated depends on event order</a:t>
            </a:r>
          </a:p>
          <a:p>
            <a:r>
              <a:rPr lang="en-US" baseline="0" dirty="0" smtClean="0"/>
              <a:t>The general run down of our analysis is like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18</a:t>
            </a:fld>
            <a:endParaRPr lang="en-US"/>
          </a:p>
        </p:txBody>
      </p:sp>
    </p:spTree>
    <p:extLst>
      <p:ext uri="{BB962C8B-B14F-4D97-AF65-F5344CB8AC3E}">
        <p14:creationId xmlns:p14="http://schemas.microsoft.com/office/powerpoint/2010/main" val="116153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any written value with their corresponding</a:t>
            </a:r>
            <a:r>
              <a:rPr lang="en-US" baseline="0" dirty="0" smtClean="0"/>
              <a:t> block id</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20</a:t>
            </a:fld>
            <a:endParaRPr lang="en-US"/>
          </a:p>
        </p:txBody>
      </p:sp>
    </p:spTree>
    <p:extLst>
      <p:ext uri="{BB962C8B-B14F-4D97-AF65-F5344CB8AC3E}">
        <p14:creationId xmlns:p14="http://schemas.microsoft.com/office/powerpoint/2010/main" val="153641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of all,</a:t>
            </a:r>
            <a:r>
              <a:rPr lang="en-US" baseline="0" dirty="0" smtClean="0"/>
              <a:t> as you might know JS has a single threaded execution model, meaning that there is no real concurrency so how is races possible in JS setting. </a:t>
            </a:r>
          </a:p>
          <a:p>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a:t>
            </a:fld>
            <a:endParaRPr lang="en-US"/>
          </a:p>
        </p:txBody>
      </p:sp>
    </p:spTree>
    <p:extLst>
      <p:ext uri="{BB962C8B-B14F-4D97-AF65-F5344CB8AC3E}">
        <p14:creationId xmlns:p14="http://schemas.microsoft.com/office/powerpoint/2010/main" val="3083142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21</a:t>
            </a:fld>
            <a:endParaRPr lang="en-US"/>
          </a:p>
        </p:txBody>
      </p:sp>
    </p:spTree>
    <p:extLst>
      <p:ext uri="{BB962C8B-B14F-4D97-AF65-F5344CB8AC3E}">
        <p14:creationId xmlns:p14="http://schemas.microsoft.com/office/powerpoint/2010/main" val="306314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key observation is that instead of </a:t>
            </a:r>
            <a:r>
              <a:rPr lang="en-US" sz="1200" i="1" kern="1200" dirty="0" smtClean="0">
                <a:solidFill>
                  <a:schemeClr val="tx1"/>
                </a:solidFill>
                <a:effectLst/>
                <a:latin typeface="+mn-lt"/>
                <a:ea typeface="+mn-ea"/>
                <a:cs typeface="+mn-cs"/>
              </a:rPr>
              <a:t>separately </a:t>
            </a:r>
            <a:r>
              <a:rPr lang="en-US" sz="1200" i="0" kern="1200" dirty="0" smtClean="0">
                <a:solidFill>
                  <a:schemeClr val="tx1"/>
                </a:solidFill>
                <a:effectLst/>
                <a:latin typeface="+mn-lt"/>
                <a:ea typeface="+mn-ea"/>
                <a:cs typeface="+mn-cs"/>
              </a:rPr>
              <a:t>considering each of the possible schedules, we can </a:t>
            </a:r>
            <a:r>
              <a:rPr lang="en-US" sz="1200" i="1" kern="1200" dirty="0" smtClean="0">
                <a:solidFill>
                  <a:schemeClr val="tx1"/>
                </a:solidFill>
                <a:effectLst/>
                <a:latin typeface="+mn-lt"/>
                <a:ea typeface="+mn-ea"/>
                <a:cs typeface="+mn-cs"/>
              </a:rPr>
              <a:t>encode </a:t>
            </a:r>
            <a:r>
              <a:rPr lang="en-US" sz="1200" i="0" kern="1200" dirty="0" smtClean="0">
                <a:solidFill>
                  <a:schemeClr val="tx1"/>
                </a:solidFill>
                <a:effectLst/>
                <a:latin typeface="+mn-lt"/>
                <a:ea typeface="+mn-ea"/>
                <a:cs typeface="+mn-cs"/>
              </a:rPr>
              <a:t>the effect of the possible race by merging</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 state and keeping track of multiple</a:t>
            </a:r>
            <a:r>
              <a:rPr lang="en-US" sz="1200" i="0" kern="1200" smtClean="0">
                <a:solidFill>
                  <a:schemeClr val="tx1"/>
                </a:solidFill>
                <a:effectLst/>
                <a:latin typeface="+mn-lt"/>
                <a:ea typeface="+mn-ea"/>
                <a:cs typeface="+mn-cs"/>
              </a:rPr>
              <a:t>, merged</a:t>
            </a:r>
            <a:r>
              <a:rPr lang="en-US" sz="1200" i="0" kern="1200" baseline="0" smtClean="0">
                <a:solidFill>
                  <a:schemeClr val="tx1"/>
                </a:solidFill>
                <a:effectLst/>
                <a:latin typeface="+mn-lt"/>
                <a:ea typeface="+mn-ea"/>
                <a:cs typeface="+mn-cs"/>
              </a:rPr>
              <a:t> </a:t>
            </a:r>
            <a:r>
              <a:rPr lang="en-US" sz="1200" i="0" kern="1200" smtClean="0">
                <a:solidFill>
                  <a:schemeClr val="tx1"/>
                </a:solidFill>
                <a:effectLst/>
                <a:latin typeface="+mn-lt"/>
                <a:ea typeface="+mn-ea"/>
                <a:cs typeface="+mn-cs"/>
              </a:rPr>
              <a:t>values</a:t>
            </a:r>
            <a:r>
              <a:rPr lang="en-US" sz="1200" i="0" kern="1200" dirty="0" smtClean="0">
                <a:solidFill>
                  <a:schemeClr val="tx1"/>
                </a:solidFill>
                <a:effectLst/>
                <a:latin typeface="+mn-lt"/>
                <a:ea typeface="+mn-ea"/>
                <a:cs typeface="+mn-cs"/>
              </a:rPr>
              <a:t>.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23</a:t>
            </a:fld>
            <a:endParaRPr lang="en-US"/>
          </a:p>
        </p:txBody>
      </p:sp>
    </p:spTree>
    <p:extLst>
      <p:ext uri="{BB962C8B-B14F-4D97-AF65-F5344CB8AC3E}">
        <p14:creationId xmlns:p14="http://schemas.microsoft.com/office/powerpoint/2010/main" val="73895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Collected trace by exploring</a:t>
            </a:r>
            <a:r>
              <a:rPr lang="en-US" baseline="0" dirty="0" smtClean="0"/>
              <a:t> this web pages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25</a:t>
            </a:fld>
            <a:endParaRPr lang="en-US"/>
          </a:p>
        </p:txBody>
      </p:sp>
    </p:spTree>
    <p:extLst>
      <p:ext uri="{BB962C8B-B14F-4D97-AF65-F5344CB8AC3E}">
        <p14:creationId xmlns:p14="http://schemas.microsoft.com/office/powerpoint/2010/main" val="400696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26</a:t>
            </a:fld>
            <a:endParaRPr lang="en-US"/>
          </a:p>
        </p:txBody>
      </p:sp>
    </p:spTree>
    <p:extLst>
      <p:ext uri="{BB962C8B-B14F-4D97-AF65-F5344CB8AC3E}">
        <p14:creationId xmlns:p14="http://schemas.microsoft.com/office/powerpoint/2010/main" val="2783622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look at this as graph to emphasize the numbers!</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28</a:t>
            </a:fld>
            <a:endParaRPr lang="en-US"/>
          </a:p>
        </p:txBody>
      </p:sp>
    </p:spTree>
    <p:extLst>
      <p:ext uri="{BB962C8B-B14F-4D97-AF65-F5344CB8AC3E}">
        <p14:creationId xmlns:p14="http://schemas.microsoft.com/office/powerpoint/2010/main" val="2134014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31</a:t>
            </a:fld>
            <a:endParaRPr lang="en-US"/>
          </a:p>
        </p:txBody>
      </p:sp>
    </p:spTree>
    <p:extLst>
      <p:ext uri="{BB962C8B-B14F-4D97-AF65-F5344CB8AC3E}">
        <p14:creationId xmlns:p14="http://schemas.microsoft.com/office/powerpoint/2010/main" val="348118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constructs that allows you to have asynchrony in JS.</a:t>
            </a:r>
          </a:p>
          <a:p>
            <a:r>
              <a:rPr lang="en-US" baseline="0" dirty="0" err="1" smtClean="0"/>
              <a:t>Xhr’s</a:t>
            </a:r>
            <a:r>
              <a:rPr lang="en-US" baseline="0" dirty="0" smtClean="0"/>
              <a:t> mostly used for dynamically requesting data from the server and updating the state accordingly</a:t>
            </a:r>
          </a:p>
          <a:p>
            <a:r>
              <a:rPr lang="en-US" baseline="0" dirty="0" smtClean="0"/>
              <a:t>Timed events used for periodic function executions like a polling on the user events on the page</a:t>
            </a:r>
          </a:p>
          <a:p>
            <a:r>
              <a:rPr lang="en-US" baseline="0" dirty="0" smtClean="0"/>
              <a:t>User events like button clicks are the main way of interaction on the web apps</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3</a:t>
            </a:fld>
            <a:endParaRPr lang="en-US"/>
          </a:p>
        </p:txBody>
      </p:sp>
    </p:spTree>
    <p:extLst>
      <p:ext uri="{BB962C8B-B14F-4D97-AF65-F5344CB8AC3E}">
        <p14:creationId xmlns:p14="http://schemas.microsoft.com/office/powerpoint/2010/main" val="201824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now let’s go over a racy scenario</a:t>
            </a:r>
          </a:p>
          <a:p>
            <a:r>
              <a:rPr lang="en-US" dirty="0" smtClean="0"/>
              <a:t>Here</a:t>
            </a:r>
            <a:r>
              <a:rPr lang="en-US" baseline="0" dirty="0" smtClean="0"/>
              <a:t> </a:t>
            </a:r>
            <a:r>
              <a:rPr lang="en-US" baseline="0" dirty="0" smtClean="0"/>
              <a:t>the possible racy condition is the possibility of having different schedules like this. </a:t>
            </a:r>
            <a:endParaRPr lang="en-US" baseline="0" dirty="0" smtClean="0"/>
          </a:p>
          <a:p>
            <a:r>
              <a:rPr lang="en-US" baseline="0" dirty="0" smtClean="0"/>
              <a:t>Forgiving nature of </a:t>
            </a:r>
            <a:r>
              <a:rPr lang="en-US" baseline="0" smtClean="0"/>
              <a:t>JS execution model</a:t>
            </a:r>
            <a:endParaRPr lang="en-US" baseline="0" dirty="0" smtClean="0"/>
          </a:p>
          <a:p>
            <a:r>
              <a:rPr lang="en-US" dirty="0" smtClean="0"/>
              <a:t>But</a:t>
            </a:r>
            <a:r>
              <a:rPr lang="en-US" baseline="0" dirty="0" smtClean="0"/>
              <a:t> these effects are on transient state like on a shared variable which is </a:t>
            </a:r>
            <a:r>
              <a:rPr lang="en-US" b="1" baseline="0" dirty="0" smtClean="0"/>
              <a:t>ephemeral</a:t>
            </a:r>
            <a:r>
              <a:rPr lang="en-US" baseline="0" dirty="0" smtClean="0"/>
              <a:t> such that it can go away with just a refresh</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4</a:t>
            </a:fld>
            <a:endParaRPr lang="en-US"/>
          </a:p>
        </p:txBody>
      </p:sp>
    </p:spTree>
    <p:extLst>
      <p:ext uri="{BB962C8B-B14F-4D97-AF65-F5344CB8AC3E}">
        <p14:creationId xmlns:p14="http://schemas.microsoft.com/office/powerpoint/2010/main" val="37380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some persistent data storage like cookies</a:t>
            </a:r>
            <a:r>
              <a:rPr lang="en-US" baseline="0" dirty="0" smtClean="0"/>
              <a:t>. </a:t>
            </a:r>
          </a:p>
          <a:p>
            <a:r>
              <a:rPr lang="en-US" baseline="0" dirty="0" smtClean="0"/>
              <a:t>Here is a screen capture from the conference web page. As you can see there are 3 different web sites most probably used for tracking some kind of events during the browsing of the page. And see the expiration date here. This states that these will stay in your persistent storage for a long time unless you clear your cookies. </a:t>
            </a:r>
          </a:p>
          <a:p>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5</a:t>
            </a:fld>
            <a:endParaRPr lang="en-US"/>
          </a:p>
        </p:txBody>
      </p:sp>
    </p:spTree>
    <p:extLst>
      <p:ext uri="{BB962C8B-B14F-4D97-AF65-F5344CB8AC3E}">
        <p14:creationId xmlns:p14="http://schemas.microsoft.com/office/powerpoint/2010/main" val="103771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think of a similar scenario but now these XHR callbacks are updating the cookie state. </a:t>
            </a:r>
          </a:p>
        </p:txBody>
      </p:sp>
      <p:sp>
        <p:nvSpPr>
          <p:cNvPr id="4" name="Slide Number Placeholder 3"/>
          <p:cNvSpPr>
            <a:spLocks noGrp="1"/>
          </p:cNvSpPr>
          <p:nvPr>
            <p:ph type="sldNum" sz="quarter" idx="10"/>
          </p:nvPr>
        </p:nvSpPr>
        <p:spPr/>
        <p:txBody>
          <a:bodyPr/>
          <a:lstStyle/>
          <a:p>
            <a:fld id="{9B712D95-0338-49C5-975E-3BB0DAFF93A3}" type="slidenum">
              <a:rPr lang="en-US" smtClean="0"/>
              <a:t>6</a:t>
            </a:fld>
            <a:endParaRPr lang="en-US"/>
          </a:p>
        </p:txBody>
      </p:sp>
    </p:spTree>
    <p:extLst>
      <p:ext uri="{BB962C8B-B14F-4D97-AF65-F5344CB8AC3E}">
        <p14:creationId xmlns:p14="http://schemas.microsoft.com/office/powerpoint/2010/main" val="365920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different than the previous case a refresh won’t help you. Even closing and opening your browser won’t help you. </a:t>
            </a:r>
          </a:p>
          <a:p>
            <a:r>
              <a:rPr lang="en-US" dirty="0" smtClean="0"/>
              <a:t>I</a:t>
            </a:r>
            <a:r>
              <a:rPr lang="en-US" baseline="0" dirty="0" smtClean="0"/>
              <a:t> am sure that you must have encountered a case where a corrupted cookie effected your browsing experience and you have to clear your cookie to get the good old web page you have been browsing daily.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7</a:t>
            </a:fld>
            <a:endParaRPr lang="en-US"/>
          </a:p>
        </p:txBody>
      </p:sp>
    </p:spTree>
    <p:extLst>
      <p:ext uri="{BB962C8B-B14F-4D97-AF65-F5344CB8AC3E}">
        <p14:creationId xmlns:p14="http://schemas.microsoft.com/office/powerpoint/2010/main" val="311532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t>
            </a:r>
            <a:r>
              <a:rPr lang="en-US" baseline="0" dirty="0" smtClean="0"/>
              <a:t>paper argues that one has to take into account the location the race happens persistent state / transient </a:t>
            </a:r>
          </a:p>
          <a:p>
            <a:r>
              <a:rPr lang="en-US" baseline="0" dirty="0" smtClean="0"/>
              <a:t>And our evaluation shows that persistent races are very rare as opposed to races on transient state that are more common</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8</a:t>
            </a:fld>
            <a:endParaRPr lang="en-US"/>
          </a:p>
        </p:txBody>
      </p:sp>
    </p:spTree>
    <p:extLst>
      <p:ext uri="{BB962C8B-B14F-4D97-AF65-F5344CB8AC3E}">
        <p14:creationId xmlns:p14="http://schemas.microsoft.com/office/powerpoint/2010/main" val="393189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paper, we tried to answer the following questions</a:t>
            </a:r>
          </a:p>
          <a:p>
            <a:r>
              <a:rPr lang="en-US" baseline="0" dirty="0" smtClean="0"/>
              <a:t>1- …. which we think as the pure evil races </a:t>
            </a:r>
          </a:p>
          <a:p>
            <a:r>
              <a:rPr lang="en-US" baseline="0" dirty="0" smtClean="0"/>
              <a:t>2- …. which can be counted as an unhappy evil as these state is cleared once you closed your browser hopefully you mostly do </a:t>
            </a:r>
            <a:endParaRPr lang="en-US" baseline="0" dirty="0" smtClean="0">
              <a:sym typeface="Wingdings" panose="05000000000000000000" pitchFamily="2" charset="2"/>
            </a:endParaRPr>
          </a:p>
          <a:p>
            <a:r>
              <a:rPr lang="en-US" baseline="0" dirty="0" smtClean="0">
                <a:sym typeface="Wingdings" panose="05000000000000000000" pitchFamily="2" charset="2"/>
              </a:rPr>
              <a:t>3- …. which we identify like this octopus which is also purple but not that </a:t>
            </a:r>
            <a:r>
              <a:rPr lang="en-US" baseline="0" dirty="0" err="1" smtClean="0">
                <a:sym typeface="Wingdings" panose="05000000000000000000" pitchFamily="2" charset="2"/>
              </a:rPr>
              <a:t>scarry</a:t>
            </a:r>
            <a:r>
              <a:rPr lang="en-US" baseline="0"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9B712D95-0338-49C5-975E-3BB0DAFF93A3}" type="slidenum">
              <a:rPr lang="en-US" smtClean="0"/>
              <a:t>9</a:t>
            </a:fld>
            <a:endParaRPr lang="en-US"/>
          </a:p>
        </p:txBody>
      </p:sp>
    </p:spTree>
    <p:extLst>
      <p:ext uri="{BB962C8B-B14F-4D97-AF65-F5344CB8AC3E}">
        <p14:creationId xmlns:p14="http://schemas.microsoft.com/office/powerpoint/2010/main" val="17254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4F9642-1617-429B-A7D6-8BA138FD749F}" type="datetime1">
              <a:rPr lang="en-US" smtClean="0"/>
              <a:t>9/3/2015</a:t>
            </a:fld>
            <a:endParaRPr lang="en-US"/>
          </a:p>
        </p:txBody>
      </p:sp>
      <p:sp>
        <p:nvSpPr>
          <p:cNvPr id="5" name="Footer Placeholder 4"/>
          <p:cNvSpPr>
            <a:spLocks noGrp="1"/>
          </p:cNvSpPr>
          <p:nvPr>
            <p:ph type="ftr" sz="quarter" idx="11"/>
          </p:nvPr>
        </p:nvSpPr>
        <p:spPr>
          <a:xfrm>
            <a:off x="4331804" y="6359608"/>
            <a:ext cx="3528391" cy="365125"/>
          </a:xfrm>
        </p:spPr>
        <p:txBody>
          <a:bodyPr/>
          <a:lstStyle/>
          <a:p>
            <a:r>
              <a:rPr lang="en-US" smtClean="0"/>
              <a:t>FSE'15 - Detecting JavaScript Races that Matter</a:t>
            </a:r>
            <a:endParaRPr lang="en-US"/>
          </a:p>
        </p:txBody>
      </p:sp>
      <p:sp>
        <p:nvSpPr>
          <p:cNvPr id="6" name="Slide Number Placeholder 5"/>
          <p:cNvSpPr>
            <a:spLocks noGrp="1"/>
          </p:cNvSpPr>
          <p:nvPr>
            <p:ph type="sldNum" sz="quarter" idx="12"/>
          </p:nvPr>
        </p:nvSpPr>
        <p:spPr/>
        <p:txBody>
          <a:bodyPr/>
          <a:lstStyle/>
          <a:p>
            <a:fld id="{DDE0BCE7-CC03-4019-81D9-04C266089CF9}" type="slidenum">
              <a:rPr lang="en-US" smtClean="0"/>
              <a:pPr/>
              <a:t>‹#›</a:t>
            </a:fld>
            <a:endParaRPr lang="en-US" dirty="0"/>
          </a:p>
        </p:txBody>
      </p:sp>
    </p:spTree>
    <p:extLst>
      <p:ext uri="{BB962C8B-B14F-4D97-AF65-F5344CB8AC3E}">
        <p14:creationId xmlns:p14="http://schemas.microsoft.com/office/powerpoint/2010/main" val="1471132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BE76E-49D9-4C16-BA1A-7DB9216771EE}" type="datetime1">
              <a:rPr lang="en-US" smtClean="0"/>
              <a:t>9/3/2015</a:t>
            </a:fld>
            <a:endParaRPr lang="en-US"/>
          </a:p>
        </p:txBody>
      </p:sp>
      <p:sp>
        <p:nvSpPr>
          <p:cNvPr id="5" name="Footer Placeholder 4"/>
          <p:cNvSpPr>
            <a:spLocks noGrp="1"/>
          </p:cNvSpPr>
          <p:nvPr>
            <p:ph type="ftr" sz="quarter" idx="11"/>
          </p:nvPr>
        </p:nvSpPr>
        <p:spPr/>
        <p:txBody>
          <a:bodyPr/>
          <a:lstStyle/>
          <a:p>
            <a:r>
              <a:rPr lang="en-US" smtClean="0"/>
              <a:t>FSE'15 - Detecting JavaScript Races that Matter</a:t>
            </a:r>
            <a:endParaRPr lang="en-US"/>
          </a:p>
        </p:txBody>
      </p:sp>
      <p:sp>
        <p:nvSpPr>
          <p:cNvPr id="6" name="Slide Number Placeholder 5"/>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1887639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841A-6568-4351-AADA-92CCF055D2DA}" type="datetime1">
              <a:rPr lang="en-US" smtClean="0"/>
              <a:t>9/3/2015</a:t>
            </a:fld>
            <a:endParaRPr lang="en-US"/>
          </a:p>
        </p:txBody>
      </p:sp>
      <p:sp>
        <p:nvSpPr>
          <p:cNvPr id="5" name="Footer Placeholder 4"/>
          <p:cNvSpPr>
            <a:spLocks noGrp="1"/>
          </p:cNvSpPr>
          <p:nvPr>
            <p:ph type="ftr" sz="quarter" idx="11"/>
          </p:nvPr>
        </p:nvSpPr>
        <p:spPr/>
        <p:txBody>
          <a:bodyPr/>
          <a:lstStyle/>
          <a:p>
            <a:r>
              <a:rPr lang="en-US" smtClean="0"/>
              <a:t>FSE'15 - Detecting JavaScript Races that Matter</a:t>
            </a:r>
            <a:endParaRPr lang="en-US"/>
          </a:p>
        </p:txBody>
      </p:sp>
      <p:sp>
        <p:nvSpPr>
          <p:cNvPr id="6" name="Slide Number Placeholder 5"/>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34002642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8DB0C-EEB9-42E8-91E7-733FF2AF789F}" type="datetime1">
              <a:rPr lang="en-US" smtClean="0"/>
              <a:t>9/3/2015</a:t>
            </a:fld>
            <a:endParaRPr lang="en-US" dirty="0"/>
          </a:p>
        </p:txBody>
      </p:sp>
      <p:sp>
        <p:nvSpPr>
          <p:cNvPr id="5" name="Footer Placeholder 4"/>
          <p:cNvSpPr>
            <a:spLocks noGrp="1"/>
          </p:cNvSpPr>
          <p:nvPr>
            <p:ph type="ftr" sz="quarter" idx="11"/>
          </p:nvPr>
        </p:nvSpPr>
        <p:spPr>
          <a:xfrm>
            <a:off x="4513729" y="6348413"/>
            <a:ext cx="3164541" cy="365125"/>
          </a:xfrm>
        </p:spPr>
        <p:txBody>
          <a:bodyPr/>
          <a:lstStyle/>
          <a:p>
            <a:r>
              <a:rPr lang="en-US" dirty="0" smtClean="0"/>
              <a:t>FSE'15 - Detecting JavaScript Races that Matter</a:t>
            </a:r>
            <a:endParaRPr lang="en-US" dirty="0"/>
          </a:p>
        </p:txBody>
      </p:sp>
      <p:sp>
        <p:nvSpPr>
          <p:cNvPr id="6" name="Slide Number Placeholder 5"/>
          <p:cNvSpPr>
            <a:spLocks noGrp="1"/>
          </p:cNvSpPr>
          <p:nvPr>
            <p:ph type="sldNum" sz="quarter" idx="12"/>
          </p:nvPr>
        </p:nvSpPr>
        <p:spPr/>
        <p:txBody>
          <a:bodyPr/>
          <a:lstStyle/>
          <a:p>
            <a:fld id="{DDE0BCE7-CC03-4019-81D9-04C266089CF9}" type="slidenum">
              <a:rPr lang="en-US" smtClean="0"/>
              <a:pPr/>
              <a:t>‹#›</a:t>
            </a:fld>
            <a:endParaRPr lang="en-US" dirty="0"/>
          </a:p>
        </p:txBody>
      </p:sp>
    </p:spTree>
    <p:extLst>
      <p:ext uri="{BB962C8B-B14F-4D97-AF65-F5344CB8AC3E}">
        <p14:creationId xmlns:p14="http://schemas.microsoft.com/office/powerpoint/2010/main" val="2112998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n-US" smtClean="0"/>
              <a:t>Click to edit Master title style</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BCE86-FF4E-4673-8ADB-42303C899F09}" type="datetime1">
              <a:rPr lang="en-US" smtClean="0"/>
              <a:t>9/3/2015</a:t>
            </a:fld>
            <a:endParaRPr lang="en-US"/>
          </a:p>
        </p:txBody>
      </p:sp>
      <p:sp>
        <p:nvSpPr>
          <p:cNvPr id="5" name="Footer Placeholder 4"/>
          <p:cNvSpPr>
            <a:spLocks noGrp="1"/>
          </p:cNvSpPr>
          <p:nvPr>
            <p:ph type="ftr" sz="quarter" idx="11"/>
          </p:nvPr>
        </p:nvSpPr>
        <p:spPr/>
        <p:txBody>
          <a:bodyPr/>
          <a:lstStyle/>
          <a:p>
            <a:r>
              <a:rPr lang="en-US" smtClean="0"/>
              <a:t>FSE'15 - Detecting JavaScript Races that Matter</a:t>
            </a:r>
            <a:endParaRPr lang="en-US"/>
          </a:p>
        </p:txBody>
      </p:sp>
      <p:sp>
        <p:nvSpPr>
          <p:cNvPr id="6" name="Slide Number Placeholder 5"/>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20607394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D7F87F-2C22-42A4-B274-DF73F39D8BD6}" type="datetime1">
              <a:rPr lang="en-US" smtClean="0"/>
              <a:t>9/3/2015</a:t>
            </a:fld>
            <a:endParaRPr lang="en-US"/>
          </a:p>
        </p:txBody>
      </p:sp>
      <p:sp>
        <p:nvSpPr>
          <p:cNvPr id="6" name="Footer Placeholder 5"/>
          <p:cNvSpPr>
            <a:spLocks noGrp="1"/>
          </p:cNvSpPr>
          <p:nvPr>
            <p:ph type="ftr" sz="quarter" idx="11"/>
          </p:nvPr>
        </p:nvSpPr>
        <p:spPr/>
        <p:txBody>
          <a:bodyPr/>
          <a:lstStyle/>
          <a:p>
            <a:r>
              <a:rPr lang="en-US" smtClean="0"/>
              <a:t>FSE'15 - Detecting JavaScript Races that Matter</a:t>
            </a:r>
            <a:endParaRPr lang="en-US"/>
          </a:p>
        </p:txBody>
      </p:sp>
      <p:sp>
        <p:nvSpPr>
          <p:cNvPr id="7" name="Slide Number Placeholder 6"/>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1355306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D11C21-AC03-4329-9E8E-D6DDCFD6A48E}" type="datetime1">
              <a:rPr lang="en-US" smtClean="0"/>
              <a:t>9/3/2015</a:t>
            </a:fld>
            <a:endParaRPr lang="en-US"/>
          </a:p>
        </p:txBody>
      </p:sp>
      <p:sp>
        <p:nvSpPr>
          <p:cNvPr id="8" name="Footer Placeholder 7"/>
          <p:cNvSpPr>
            <a:spLocks noGrp="1"/>
          </p:cNvSpPr>
          <p:nvPr>
            <p:ph type="ftr" sz="quarter" idx="11"/>
          </p:nvPr>
        </p:nvSpPr>
        <p:spPr/>
        <p:txBody>
          <a:bodyPr/>
          <a:lstStyle/>
          <a:p>
            <a:r>
              <a:rPr lang="en-US" smtClean="0"/>
              <a:t>FSE'15 - Detecting JavaScript Races that Matter</a:t>
            </a:r>
            <a:endParaRPr lang="en-US"/>
          </a:p>
        </p:txBody>
      </p:sp>
      <p:sp>
        <p:nvSpPr>
          <p:cNvPr id="9" name="Slide Number Placeholder 8"/>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28520774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0">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1252993" cy="365125"/>
          </a:xfrm>
        </p:spPr>
        <p:txBody>
          <a:bodyPr/>
          <a:lstStyle/>
          <a:p>
            <a:fld id="{9C1691B8-B4F0-400D-B506-B34558651FE5}" type="datetime1">
              <a:rPr lang="en-US" smtClean="0"/>
              <a:t>9/3/2015</a:t>
            </a:fld>
            <a:endParaRPr lang="en-US" dirty="0"/>
          </a:p>
        </p:txBody>
      </p:sp>
      <p:sp>
        <p:nvSpPr>
          <p:cNvPr id="4" name="Footer Placeholder 3"/>
          <p:cNvSpPr>
            <a:spLocks noGrp="1"/>
          </p:cNvSpPr>
          <p:nvPr>
            <p:ph type="ftr" sz="quarter" idx="11"/>
          </p:nvPr>
        </p:nvSpPr>
        <p:spPr>
          <a:xfrm>
            <a:off x="4537544" y="6356349"/>
            <a:ext cx="3116911" cy="365125"/>
          </a:xfrm>
        </p:spPr>
        <p:txBody>
          <a:bodyPr/>
          <a:lstStyle/>
          <a:p>
            <a:r>
              <a:rPr lang="en-US" dirty="0" smtClean="0"/>
              <a:t>FSE'15 - Detecting JavaScript Races that Matter</a:t>
            </a:r>
            <a:endParaRPr lang="en-US" dirty="0"/>
          </a:p>
        </p:txBody>
      </p:sp>
      <p:sp>
        <p:nvSpPr>
          <p:cNvPr id="5" name="Slide Number Placeholder 4"/>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2952568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B526F-D48B-4F5C-8915-02285BDDE104}" type="datetime1">
              <a:rPr lang="en-US" smtClean="0"/>
              <a:t>9/3/2015</a:t>
            </a:fld>
            <a:endParaRPr lang="en-US"/>
          </a:p>
        </p:txBody>
      </p:sp>
      <p:sp>
        <p:nvSpPr>
          <p:cNvPr id="3" name="Footer Placeholder 2"/>
          <p:cNvSpPr>
            <a:spLocks noGrp="1"/>
          </p:cNvSpPr>
          <p:nvPr>
            <p:ph type="ftr" sz="quarter" idx="11"/>
          </p:nvPr>
        </p:nvSpPr>
        <p:spPr/>
        <p:txBody>
          <a:bodyPr/>
          <a:lstStyle/>
          <a:p>
            <a:r>
              <a:rPr lang="en-US" smtClean="0"/>
              <a:t>FSE'15 - Detecting JavaScript Races that Matter</a:t>
            </a:r>
            <a:endParaRPr lang="en-US"/>
          </a:p>
        </p:txBody>
      </p:sp>
      <p:sp>
        <p:nvSpPr>
          <p:cNvPr id="4" name="Slide Number Placeholder 3"/>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2666605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n-US" smtClean="0"/>
              <a:t>Click to edit Master title style</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DC84D-8B38-43F0-AEDF-D20DDEEA250A}" type="datetime1">
              <a:rPr lang="en-US" smtClean="0"/>
              <a:t>9/3/2015</a:t>
            </a:fld>
            <a:endParaRPr lang="en-US"/>
          </a:p>
        </p:txBody>
      </p:sp>
      <p:sp>
        <p:nvSpPr>
          <p:cNvPr id="6" name="Footer Placeholder 5"/>
          <p:cNvSpPr>
            <a:spLocks noGrp="1"/>
          </p:cNvSpPr>
          <p:nvPr>
            <p:ph type="ftr" sz="quarter" idx="11"/>
          </p:nvPr>
        </p:nvSpPr>
        <p:spPr/>
        <p:txBody>
          <a:bodyPr/>
          <a:lstStyle/>
          <a:p>
            <a:r>
              <a:rPr lang="en-US" smtClean="0"/>
              <a:t>FSE'15 - Detecting JavaScript Races that Matter</a:t>
            </a:r>
            <a:endParaRPr lang="en-US"/>
          </a:p>
        </p:txBody>
      </p:sp>
      <p:sp>
        <p:nvSpPr>
          <p:cNvPr id="7" name="Slide Number Placeholder 6"/>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5513461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8780D-770A-4B49-969E-DC1757191929}" type="datetime1">
              <a:rPr lang="en-US" smtClean="0"/>
              <a:t>9/3/2015</a:t>
            </a:fld>
            <a:endParaRPr lang="en-US"/>
          </a:p>
        </p:txBody>
      </p:sp>
      <p:sp>
        <p:nvSpPr>
          <p:cNvPr id="6" name="Footer Placeholder 5"/>
          <p:cNvSpPr>
            <a:spLocks noGrp="1"/>
          </p:cNvSpPr>
          <p:nvPr>
            <p:ph type="ftr" sz="quarter" idx="11"/>
          </p:nvPr>
        </p:nvSpPr>
        <p:spPr/>
        <p:txBody>
          <a:bodyPr/>
          <a:lstStyle/>
          <a:p>
            <a:r>
              <a:rPr lang="en-US" smtClean="0"/>
              <a:t>FSE'15 - Detecting JavaScript Races that Matter</a:t>
            </a:r>
            <a:endParaRPr lang="en-US"/>
          </a:p>
        </p:txBody>
      </p:sp>
      <p:sp>
        <p:nvSpPr>
          <p:cNvPr id="7" name="Slide Number Placeholder 6"/>
          <p:cNvSpPr>
            <a:spLocks noGrp="1"/>
          </p:cNvSpPr>
          <p:nvPr>
            <p:ph type="sldNum" sz="quarter" idx="12"/>
          </p:nvPr>
        </p:nvSpPr>
        <p:spPr/>
        <p:txBody>
          <a:bodyPr/>
          <a:lstStyle/>
          <a:p>
            <a:fld id="{DDE0BCE7-CC03-4019-81D9-04C266089CF9}" type="slidenum">
              <a:rPr lang="en-US" smtClean="0"/>
              <a:t>‹#›</a:t>
            </a:fld>
            <a:endParaRPr lang="en-US"/>
          </a:p>
        </p:txBody>
      </p:sp>
    </p:spTree>
    <p:extLst>
      <p:ext uri="{BB962C8B-B14F-4D97-AF65-F5344CB8AC3E}">
        <p14:creationId xmlns:p14="http://schemas.microsoft.com/office/powerpoint/2010/main" val="8393616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0560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41BF8-1ACA-425D-9F3D-3A1F129FA9A6}" type="datetime1">
              <a:rPr lang="en-US" smtClean="0"/>
              <a:t>9/3/2015</a:t>
            </a:fld>
            <a:endParaRPr lang="en-US"/>
          </a:p>
        </p:txBody>
      </p:sp>
      <p:sp>
        <p:nvSpPr>
          <p:cNvPr id="5" name="Footer Placeholder 4"/>
          <p:cNvSpPr>
            <a:spLocks noGrp="1"/>
          </p:cNvSpPr>
          <p:nvPr>
            <p:ph type="ftr" sz="quarter" idx="3"/>
          </p:nvPr>
        </p:nvSpPr>
        <p:spPr>
          <a:xfrm>
            <a:off x="4331804" y="6356349"/>
            <a:ext cx="35283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FSE'15 - Detecting JavaScript Races that Matter</a:t>
            </a:r>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0BCE7-CC03-4019-81D9-04C266089CF9}" type="slidenum">
              <a:rPr lang="en-US" smtClean="0"/>
              <a:pPr/>
              <a:t>‹#›</a:t>
            </a:fld>
            <a:endParaRPr lang="en-US" dirty="0"/>
          </a:p>
        </p:txBody>
      </p:sp>
    </p:spTree>
    <p:extLst>
      <p:ext uri="{BB962C8B-B14F-4D97-AF65-F5344CB8AC3E}">
        <p14:creationId xmlns:p14="http://schemas.microsoft.com/office/powerpoint/2010/main" val="235616619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p:txStyles>
    <p:titleStyle>
      <a:lvl1pPr algn="l" defTabSz="914400" rtl="0" eaLnBrk="1" latinLnBrk="0" hangingPunct="1">
        <a:spcBef>
          <a:spcPct val="0"/>
        </a:spcBef>
        <a:buNone/>
        <a:defRPr sz="4800" kern="1200">
          <a:solidFill>
            <a:schemeClr val="tx1"/>
          </a:solidFill>
          <a:latin typeface="Segoe UI" panose="020B0502040204020203" pitchFamily="34" charset="0"/>
          <a:ea typeface="+mj-ea"/>
          <a:cs typeface="Segoe UI" panose="020B0502040204020203"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msrc.ku.edu.tr/projects/detecting-javascript-races-that-matte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1651794"/>
          </a:xfrm>
        </p:spPr>
        <p:txBody>
          <a:bodyPr>
            <a:noAutofit/>
          </a:bodyPr>
          <a:lstStyle/>
          <a:p>
            <a:r>
              <a:rPr lang="en-US" b="1" dirty="0" smtClean="0"/>
              <a:t>Detecting JavaScript </a:t>
            </a:r>
            <a:br>
              <a:rPr lang="en-US" b="1" dirty="0" smtClean="0"/>
            </a:br>
            <a:r>
              <a:rPr lang="en-US" b="1" dirty="0" smtClean="0"/>
              <a:t>Races that Matter</a:t>
            </a:r>
            <a:endParaRPr lang="en-US" b="1" dirty="0"/>
          </a:p>
        </p:txBody>
      </p:sp>
      <p:sp>
        <p:nvSpPr>
          <p:cNvPr id="3" name="Subtitle 2"/>
          <p:cNvSpPr>
            <a:spLocks noGrp="1"/>
          </p:cNvSpPr>
          <p:nvPr>
            <p:ph type="subTitle" idx="1"/>
          </p:nvPr>
        </p:nvSpPr>
        <p:spPr/>
        <p:txBody>
          <a:bodyPr>
            <a:normAutofit lnSpcReduction="10000"/>
          </a:bodyPr>
          <a:lstStyle/>
          <a:p>
            <a:r>
              <a:rPr lang="en-US" b="1" u="sng" dirty="0" smtClean="0"/>
              <a:t>Erdal Mutlu</a:t>
            </a:r>
            <a:r>
              <a:rPr lang="tr-TR" b="1" baseline="30000" dirty="0" smtClean="0"/>
              <a:t>1</a:t>
            </a:r>
            <a:r>
              <a:rPr lang="en-US" dirty="0" smtClean="0"/>
              <a:t>, Serdar Ta</a:t>
            </a:r>
            <a:r>
              <a:rPr lang="tr-TR" dirty="0" smtClean="0"/>
              <a:t>şıran</a:t>
            </a:r>
            <a:r>
              <a:rPr lang="tr-TR" baseline="30000" dirty="0" smtClean="0"/>
              <a:t> 1</a:t>
            </a:r>
            <a:r>
              <a:rPr lang="tr-TR" dirty="0" smtClean="0"/>
              <a:t>, Benjamin Livshits</a:t>
            </a:r>
            <a:r>
              <a:rPr lang="tr-TR" baseline="30000" dirty="0" smtClean="0"/>
              <a:t> 2</a:t>
            </a:r>
          </a:p>
          <a:p>
            <a:r>
              <a:rPr lang="tr-TR" baseline="30000" dirty="0" smtClean="0"/>
              <a:t>1 </a:t>
            </a:r>
            <a:r>
              <a:rPr lang="tr-TR" dirty="0" smtClean="0"/>
              <a:t>Koç University, Istanbul</a:t>
            </a:r>
          </a:p>
          <a:p>
            <a:r>
              <a:rPr lang="tr-TR" baseline="30000" dirty="0" smtClean="0"/>
              <a:t>2</a:t>
            </a:r>
            <a:r>
              <a:rPr lang="tr-TR" dirty="0" smtClean="0"/>
              <a:t> Microsoft Research, Redmond </a:t>
            </a:r>
            <a:endParaRPr lang="en-US" dirty="0"/>
          </a:p>
        </p:txBody>
      </p:sp>
    </p:spTree>
    <p:extLst>
      <p:ext uri="{BB962C8B-B14F-4D97-AF65-F5344CB8AC3E}">
        <p14:creationId xmlns:p14="http://schemas.microsoft.com/office/powerpoint/2010/main" val="2964893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smtClean="0"/>
              <a:t>Analysis Technique</a:t>
            </a:r>
            <a:endParaRPr lang="en-US" sz="4400" dirty="0"/>
          </a:p>
        </p:txBody>
      </p:sp>
      <p:sp>
        <p:nvSpPr>
          <p:cNvPr id="7" name="Text Placeholder 6"/>
          <p:cNvSpPr>
            <a:spLocks noGrp="1"/>
          </p:cNvSpPr>
          <p:nvPr>
            <p:ph type="body" idx="1"/>
          </p:nvPr>
        </p:nvSpPr>
        <p:spPr/>
        <p:txBody>
          <a:bodyPr/>
          <a:lstStyle/>
          <a:p>
            <a:endParaRPr lang="en-US" dirty="0"/>
          </a:p>
        </p:txBody>
      </p:sp>
      <p:sp>
        <p:nvSpPr>
          <p:cNvPr id="13" name="Footer Placeholder 12"/>
          <p:cNvSpPr>
            <a:spLocks noGrp="1"/>
          </p:cNvSpPr>
          <p:nvPr>
            <p:ph type="ftr" sz="quarter" idx="11"/>
          </p:nvPr>
        </p:nvSpPr>
        <p:spPr/>
        <p:txBody>
          <a:bodyPr/>
          <a:lstStyle/>
          <a:p>
            <a:r>
              <a:rPr lang="en-US" smtClean="0"/>
              <a:t>FSE'15 - Detecting JavaScript Races that Matter</a:t>
            </a:r>
            <a:endParaRPr lang="en-US"/>
          </a:p>
        </p:txBody>
      </p:sp>
      <p:sp>
        <p:nvSpPr>
          <p:cNvPr id="14" name="Date Placeholder 13"/>
          <p:cNvSpPr>
            <a:spLocks noGrp="1"/>
          </p:cNvSpPr>
          <p:nvPr>
            <p:ph type="dt" sz="half" idx="10"/>
          </p:nvPr>
        </p:nvSpPr>
        <p:spPr/>
        <p:txBody>
          <a:bodyPr/>
          <a:lstStyle/>
          <a:p>
            <a:fld id="{674CFACE-D21F-4AA0-A18E-377189D4D8EB}" type="datetime1">
              <a:rPr lang="en-US" smtClean="0"/>
              <a:t>9/3/2015</a:t>
            </a:fld>
            <a:endParaRPr lang="en-US"/>
          </a:p>
        </p:txBody>
      </p:sp>
      <p:sp>
        <p:nvSpPr>
          <p:cNvPr id="15" name="Slide Number Placeholder 14"/>
          <p:cNvSpPr>
            <a:spLocks noGrp="1"/>
          </p:cNvSpPr>
          <p:nvPr>
            <p:ph type="sldNum" sz="quarter" idx="12"/>
          </p:nvPr>
        </p:nvSpPr>
        <p:spPr/>
        <p:txBody>
          <a:bodyPr/>
          <a:lstStyle/>
          <a:p>
            <a:fld id="{DDE0BCE7-CC03-4019-81D9-04C266089CF9}" type="slidenum">
              <a:rPr lang="en-US" smtClean="0"/>
              <a:t>10</a:t>
            </a:fld>
            <a:endParaRPr lang="en-US"/>
          </a:p>
        </p:txBody>
      </p:sp>
    </p:spTree>
    <p:extLst>
      <p:ext uri="{BB962C8B-B14F-4D97-AF65-F5344CB8AC3E}">
        <p14:creationId xmlns:p14="http://schemas.microsoft.com/office/powerpoint/2010/main" val="118748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Analysis Tradeoffs</a:t>
            </a:r>
            <a:endParaRPr lang="en-US" dirty="0"/>
          </a:p>
        </p:txBody>
      </p:sp>
      <p:cxnSp>
        <p:nvCxnSpPr>
          <p:cNvPr id="9" name="Straight Arrow Connector 8"/>
          <p:cNvCxnSpPr/>
          <p:nvPr/>
        </p:nvCxnSpPr>
        <p:spPr>
          <a:xfrm>
            <a:off x="1625827" y="5009924"/>
            <a:ext cx="8301037" cy="0"/>
          </a:xfrm>
          <a:prstGeom prst="straightConnector1">
            <a:avLst/>
          </a:prstGeom>
          <a:ln w="730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8750" y="4586288"/>
            <a:ext cx="1484061" cy="369332"/>
          </a:xfrm>
          <a:prstGeom prst="rect">
            <a:avLst/>
          </a:prstGeom>
          <a:noFill/>
        </p:spPr>
        <p:txBody>
          <a:bodyPr wrap="none" rtlCol="0">
            <a:spAutoFit/>
          </a:bodyPr>
          <a:lstStyle/>
          <a:p>
            <a:r>
              <a:rPr lang="en-US" dirty="0" smtClean="0"/>
              <a:t>Static analysis</a:t>
            </a:r>
            <a:endParaRPr lang="en-US" dirty="0"/>
          </a:p>
        </p:txBody>
      </p:sp>
      <p:sp>
        <p:nvSpPr>
          <p:cNvPr id="11" name="TextBox 10"/>
          <p:cNvSpPr txBox="1"/>
          <p:nvPr/>
        </p:nvSpPr>
        <p:spPr>
          <a:xfrm>
            <a:off x="8367713" y="4586288"/>
            <a:ext cx="1782347" cy="369332"/>
          </a:xfrm>
          <a:prstGeom prst="rect">
            <a:avLst/>
          </a:prstGeom>
          <a:noFill/>
        </p:spPr>
        <p:txBody>
          <a:bodyPr wrap="none" rtlCol="0">
            <a:spAutoFit/>
          </a:bodyPr>
          <a:lstStyle/>
          <a:p>
            <a:r>
              <a:rPr lang="en-US" dirty="0" smtClean="0"/>
              <a:t>Dynamic analysis</a:t>
            </a:r>
            <a:endParaRPr lang="en-US" dirty="0"/>
          </a:p>
        </p:txBody>
      </p:sp>
      <p:grpSp>
        <p:nvGrpSpPr>
          <p:cNvPr id="16" name="Group 15"/>
          <p:cNvGrpSpPr/>
          <p:nvPr/>
        </p:nvGrpSpPr>
        <p:grpSpPr>
          <a:xfrm>
            <a:off x="5016746" y="3986659"/>
            <a:ext cx="1519198" cy="1071757"/>
            <a:chOff x="5138887" y="3815085"/>
            <a:chExt cx="1519198" cy="1071757"/>
          </a:xfrm>
        </p:grpSpPr>
        <p:sp>
          <p:nvSpPr>
            <p:cNvPr id="12" name="Oval 11"/>
            <p:cNvSpPr/>
            <p:nvPr/>
          </p:nvSpPr>
          <p:spPr>
            <a:xfrm>
              <a:off x="5614988" y="4251049"/>
              <a:ext cx="635793" cy="6357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138887" y="3815085"/>
              <a:ext cx="1519198" cy="400110"/>
            </a:xfrm>
            <a:prstGeom prst="rect">
              <a:avLst/>
            </a:prstGeom>
          </p:spPr>
          <p:txBody>
            <a:bodyPr wrap="none">
              <a:spAutoFit/>
            </a:bodyPr>
            <a:lstStyle/>
            <a:p>
              <a:r>
                <a:rPr lang="en-US" sz="2000" b="1" dirty="0"/>
                <a:t>You are here</a:t>
              </a:r>
            </a:p>
          </p:txBody>
        </p:sp>
      </p:grpSp>
      <p:sp>
        <p:nvSpPr>
          <p:cNvPr id="15" name="Rectangle 14"/>
          <p:cNvSpPr/>
          <p:nvPr/>
        </p:nvSpPr>
        <p:spPr>
          <a:xfrm>
            <a:off x="762000" y="2190822"/>
            <a:ext cx="11287760" cy="1077218"/>
          </a:xfrm>
          <a:prstGeom prst="rect">
            <a:avLst/>
          </a:prstGeom>
        </p:spPr>
        <p:txBody>
          <a:bodyPr wrap="square">
            <a:spAutoFit/>
          </a:bodyPr>
          <a:lstStyle/>
          <a:p>
            <a:pPr marL="285750" indent="-285750">
              <a:buFont typeface="Arial" panose="020B0604020202020204" pitchFamily="34" charset="0"/>
              <a:buChar char="•"/>
            </a:pPr>
            <a:r>
              <a:rPr lang="en-US" sz="3200" dirty="0"/>
              <a:t>Collect traces </a:t>
            </a:r>
            <a:r>
              <a:rPr lang="en-US" sz="3200" b="1" dirty="0"/>
              <a:t>dynamically</a:t>
            </a:r>
            <a:r>
              <a:rPr lang="en-US" sz="3200" dirty="0"/>
              <a:t> </a:t>
            </a:r>
            <a:r>
              <a:rPr lang="en-US" sz="3200" dirty="0" smtClean="0"/>
              <a:t>by instrumenting Firefox browser</a:t>
            </a:r>
            <a:endParaRPr lang="en-US" sz="3200" dirty="0"/>
          </a:p>
          <a:p>
            <a:pPr marL="285750" indent="-285750">
              <a:buFont typeface="Arial" panose="020B0604020202020204" pitchFamily="34" charset="0"/>
              <a:buChar char="•"/>
            </a:pPr>
            <a:r>
              <a:rPr lang="en-US" sz="3200" dirty="0"/>
              <a:t>Analyze traces </a:t>
            </a:r>
            <a:r>
              <a:rPr lang="en-US" sz="3200" b="1" dirty="0"/>
              <a:t>statically</a:t>
            </a:r>
            <a:r>
              <a:rPr lang="en-US" sz="3200" dirty="0"/>
              <a:t> for possible </a:t>
            </a:r>
            <a:r>
              <a:rPr lang="en-US" sz="3200" dirty="0" smtClean="0"/>
              <a:t>data races</a:t>
            </a:r>
            <a:endParaRPr lang="en-US" sz="3200" dirty="0"/>
          </a:p>
        </p:txBody>
      </p:sp>
      <p:sp>
        <p:nvSpPr>
          <p:cNvPr id="22" name="Footer Placeholder 21"/>
          <p:cNvSpPr>
            <a:spLocks noGrp="1"/>
          </p:cNvSpPr>
          <p:nvPr>
            <p:ph type="ftr" sz="quarter" idx="11"/>
          </p:nvPr>
        </p:nvSpPr>
        <p:spPr/>
        <p:txBody>
          <a:bodyPr/>
          <a:lstStyle/>
          <a:p>
            <a:r>
              <a:rPr lang="en-US" smtClean="0"/>
              <a:t>FSE'15 - Detecting JavaScript Races that Matter</a:t>
            </a:r>
            <a:endParaRPr lang="en-US" dirty="0"/>
          </a:p>
        </p:txBody>
      </p:sp>
      <p:sp>
        <p:nvSpPr>
          <p:cNvPr id="23" name="Date Placeholder 22"/>
          <p:cNvSpPr>
            <a:spLocks noGrp="1"/>
          </p:cNvSpPr>
          <p:nvPr>
            <p:ph type="dt" sz="half" idx="10"/>
          </p:nvPr>
        </p:nvSpPr>
        <p:spPr/>
        <p:txBody>
          <a:bodyPr/>
          <a:lstStyle/>
          <a:p>
            <a:fld id="{0E2C707E-32FC-4A32-9DAC-B964FC33E121}" type="datetime1">
              <a:rPr lang="en-US" smtClean="0"/>
              <a:t>9/3/2015</a:t>
            </a:fld>
            <a:endParaRPr lang="en-US" dirty="0"/>
          </a:p>
        </p:txBody>
      </p:sp>
      <p:sp>
        <p:nvSpPr>
          <p:cNvPr id="24" name="Slide Number Placeholder 23"/>
          <p:cNvSpPr>
            <a:spLocks noGrp="1"/>
          </p:cNvSpPr>
          <p:nvPr>
            <p:ph type="sldNum" sz="quarter" idx="12"/>
          </p:nvPr>
        </p:nvSpPr>
        <p:spPr/>
        <p:txBody>
          <a:bodyPr/>
          <a:lstStyle/>
          <a:p>
            <a:fld id="{DDE0BCE7-CC03-4019-81D9-04C266089CF9}" type="slidenum">
              <a:rPr lang="en-US" smtClean="0"/>
              <a:t>11</a:t>
            </a:fld>
            <a:endParaRPr lang="en-US"/>
          </a:p>
        </p:txBody>
      </p:sp>
    </p:spTree>
    <p:extLst>
      <p:ext uri="{BB962C8B-B14F-4D97-AF65-F5344CB8AC3E}">
        <p14:creationId xmlns:p14="http://schemas.microsoft.com/office/powerpoint/2010/main" val="330552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Firefox Instrumentation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Instrumented Firefox for recording</a:t>
            </a:r>
          </a:p>
          <a:p>
            <a:pPr lvl="1"/>
            <a:r>
              <a:rPr lang="en-US" dirty="0" smtClean="0"/>
              <a:t>Memory read-writes</a:t>
            </a:r>
          </a:p>
          <a:p>
            <a:pPr lvl="1"/>
            <a:r>
              <a:rPr lang="en-US" dirty="0" smtClean="0"/>
              <a:t>Persistent state read-writes (</a:t>
            </a:r>
            <a:r>
              <a:rPr lang="en-US" sz="2600" dirty="0" err="1" smtClean="0">
                <a:latin typeface="Consolas" panose="020B0609020204030204" pitchFamily="49" charset="0"/>
                <a:cs typeface="Consolas" panose="020B0609020204030204" pitchFamily="49" charset="0"/>
              </a:rPr>
              <a:t>document.cookie</a:t>
            </a:r>
            <a:r>
              <a:rPr lang="en-US" dirty="0" smtClean="0"/>
              <a:t>, </a:t>
            </a:r>
            <a:r>
              <a:rPr lang="en-US" sz="2600" dirty="0" err="1" smtClean="0">
                <a:latin typeface="Consolas" panose="020B0609020204030204" pitchFamily="49" charset="0"/>
                <a:cs typeface="Consolas" panose="020B0609020204030204" pitchFamily="49" charset="0"/>
              </a:rPr>
              <a:t>localStorage</a:t>
            </a:r>
            <a:r>
              <a:rPr lang="en-US" sz="2600" dirty="0" smtClean="0"/>
              <a:t> </a:t>
            </a:r>
            <a:r>
              <a:rPr lang="en-US" dirty="0" smtClean="0"/>
              <a:t>etc.)</a:t>
            </a:r>
          </a:p>
          <a:p>
            <a:pPr lvl="1"/>
            <a:r>
              <a:rPr lang="en-US" dirty="0" smtClean="0"/>
              <a:t>Session state read-writes (</a:t>
            </a:r>
            <a:r>
              <a:rPr lang="en-US" sz="2600" dirty="0" err="1" smtClean="0">
                <a:latin typeface="Consolas" panose="020B0609020204030204" pitchFamily="49" charset="0"/>
                <a:cs typeface="Consolas" panose="020B0609020204030204" pitchFamily="49" charset="0"/>
              </a:rPr>
              <a:t>sessionStorage</a:t>
            </a:r>
            <a:r>
              <a:rPr lang="en-US" dirty="0" smtClean="0"/>
              <a:t>, </a:t>
            </a:r>
            <a:r>
              <a:rPr lang="en-US" sz="2600" dirty="0" smtClean="0">
                <a:latin typeface="Consolas" panose="020B0609020204030204" pitchFamily="49" charset="0"/>
                <a:cs typeface="Consolas" panose="020B0609020204030204" pitchFamily="49" charset="0"/>
              </a:rPr>
              <a:t>DOM state </a:t>
            </a:r>
            <a:r>
              <a:rPr lang="en-US" dirty="0" smtClean="0"/>
              <a:t>etc.)</a:t>
            </a:r>
          </a:p>
          <a:p>
            <a:pPr lvl="1"/>
            <a:r>
              <a:rPr lang="en-US" dirty="0" smtClean="0"/>
              <a:t>Asynchronous callback block begin-end</a:t>
            </a:r>
          </a:p>
          <a:p>
            <a:pPr lvl="1"/>
            <a:endParaRPr lang="en-US" dirty="0" smtClean="0"/>
          </a:p>
          <a:p>
            <a:r>
              <a:rPr lang="en-US" dirty="0" smtClean="0"/>
              <a:t>Around 430 lines of instrumentation code spanning </a:t>
            </a:r>
          </a:p>
          <a:p>
            <a:pPr lvl="1"/>
            <a:r>
              <a:rPr lang="en-US" dirty="0" smtClean="0"/>
              <a:t>Cross platform component objects (XPCOM)</a:t>
            </a:r>
          </a:p>
          <a:p>
            <a:pPr lvl="1"/>
            <a:r>
              <a:rPr lang="en-US" dirty="0" smtClean="0"/>
              <a:t>Gecko (Layout Engine)</a:t>
            </a:r>
          </a:p>
          <a:p>
            <a:pPr lvl="1"/>
            <a:r>
              <a:rPr lang="en-US" dirty="0" err="1" smtClean="0"/>
              <a:t>SpiderMonkey</a:t>
            </a:r>
            <a:r>
              <a:rPr lang="en-US" dirty="0" smtClean="0"/>
              <a:t> (JS Engine)</a:t>
            </a:r>
            <a:endParaRPr lang="en-US" dirty="0"/>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7E5A04F9-2700-4BC1-8913-1405767AAF81}"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12</a:t>
            </a:fld>
            <a:endParaRPr lang="en-US" dirty="0"/>
          </a:p>
        </p:txBody>
      </p:sp>
    </p:spTree>
    <p:extLst>
      <p:ext uri="{BB962C8B-B14F-4D97-AF65-F5344CB8AC3E}">
        <p14:creationId xmlns:p14="http://schemas.microsoft.com/office/powerpoint/2010/main" val="8498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p:cNvPicPr>
            <a:picLocks noGrp="1" noChangeAspect="1"/>
          </p:cNvPicPr>
          <p:nvPr>
            <p:ph sz="quarter" idx="4"/>
          </p:nvPr>
        </p:nvPicPr>
        <p:blipFill>
          <a:blip r:embed="rId3"/>
          <a:stretch>
            <a:fillRect/>
          </a:stretch>
        </p:blipFill>
        <p:spPr>
          <a:xfrm>
            <a:off x="6374935" y="2133678"/>
            <a:ext cx="4785654" cy="4144470"/>
          </a:xfrm>
          <a:prstGeom prst="rect">
            <a:avLst/>
          </a:prstGeom>
        </p:spPr>
      </p:pic>
      <p:sp>
        <p:nvSpPr>
          <p:cNvPr id="2" name="Title 1"/>
          <p:cNvSpPr>
            <a:spLocks noGrp="1"/>
          </p:cNvSpPr>
          <p:nvPr>
            <p:ph type="title"/>
          </p:nvPr>
        </p:nvSpPr>
        <p:spPr>
          <a:xfrm>
            <a:off x="831850" y="366917"/>
            <a:ext cx="10515600" cy="1143000"/>
          </a:xfrm>
        </p:spPr>
        <p:txBody>
          <a:bodyPr/>
          <a:lstStyle/>
          <a:p>
            <a:r>
              <a:rPr lang="en-US" dirty="0" smtClean="0"/>
              <a:t>Firefox Instrumentation</a:t>
            </a:r>
            <a:endParaRPr lang="en-US" dirty="0"/>
          </a:p>
        </p:txBody>
      </p:sp>
      <p:sp>
        <p:nvSpPr>
          <p:cNvPr id="14" name="Text Placeholder 13"/>
          <p:cNvSpPr>
            <a:spLocks noGrp="1"/>
          </p:cNvSpPr>
          <p:nvPr>
            <p:ph type="body" idx="1"/>
          </p:nvPr>
        </p:nvSpPr>
        <p:spPr/>
        <p:txBody>
          <a:bodyPr/>
          <a:lstStyle/>
          <a:p>
            <a:r>
              <a:rPr lang="en-US" dirty="0" smtClean="0"/>
              <a:t>Static source code </a:t>
            </a:r>
            <a:endParaRPr lang="en-US" dirty="0"/>
          </a:p>
        </p:txBody>
      </p:sp>
      <p:pic>
        <p:nvPicPr>
          <p:cNvPr id="63"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0237" y="2133678"/>
            <a:ext cx="4779845" cy="4025881"/>
          </a:xfrm>
        </p:spPr>
      </p:pic>
      <p:sp>
        <p:nvSpPr>
          <p:cNvPr id="15" name="Text Placeholder 14"/>
          <p:cNvSpPr>
            <a:spLocks noGrp="1"/>
          </p:cNvSpPr>
          <p:nvPr>
            <p:ph type="body" sz="quarter" idx="3"/>
          </p:nvPr>
        </p:nvSpPr>
        <p:spPr/>
        <p:txBody>
          <a:bodyPr/>
          <a:lstStyle/>
          <a:p>
            <a:r>
              <a:rPr lang="en-US" dirty="0" smtClean="0"/>
              <a:t>Runtime execution trace</a:t>
            </a:r>
            <a:endParaRPr lang="en-US" dirty="0"/>
          </a:p>
        </p:txBody>
      </p:sp>
      <p:sp>
        <p:nvSpPr>
          <p:cNvPr id="12" name="Date Placeholder 11"/>
          <p:cNvSpPr>
            <a:spLocks noGrp="1"/>
          </p:cNvSpPr>
          <p:nvPr>
            <p:ph type="dt" sz="half" idx="10"/>
          </p:nvPr>
        </p:nvSpPr>
        <p:spPr/>
        <p:txBody>
          <a:bodyPr/>
          <a:lstStyle/>
          <a:p>
            <a:fld id="{2A932E09-6FFE-4104-999B-86A807A3B500}" type="datetime1">
              <a:rPr lang="en-US" smtClean="0"/>
              <a:t>9/3/2015</a:t>
            </a:fld>
            <a:endParaRPr lang="en-US"/>
          </a:p>
        </p:txBody>
      </p:sp>
      <p:sp>
        <p:nvSpPr>
          <p:cNvPr id="11" name="Footer Placeholder 10"/>
          <p:cNvSpPr>
            <a:spLocks noGrp="1"/>
          </p:cNvSpPr>
          <p:nvPr>
            <p:ph type="ftr" sz="quarter" idx="11"/>
          </p:nvPr>
        </p:nvSpPr>
        <p:spPr/>
        <p:txBody>
          <a:bodyPr/>
          <a:lstStyle/>
          <a:p>
            <a:r>
              <a:rPr lang="en-US" smtClean="0"/>
              <a:t>FSE'15 - Detecting JavaScript Races that Matter</a:t>
            </a:r>
            <a:endParaRPr lang="en-US"/>
          </a:p>
        </p:txBody>
      </p:sp>
      <p:sp>
        <p:nvSpPr>
          <p:cNvPr id="13" name="Slide Number Placeholder 12"/>
          <p:cNvSpPr>
            <a:spLocks noGrp="1"/>
          </p:cNvSpPr>
          <p:nvPr>
            <p:ph type="sldNum" sz="quarter" idx="12"/>
          </p:nvPr>
        </p:nvSpPr>
        <p:spPr/>
        <p:txBody>
          <a:bodyPr/>
          <a:lstStyle/>
          <a:p>
            <a:fld id="{DDE0BCE7-CC03-4019-81D9-04C266089CF9}" type="slidenum">
              <a:rPr lang="en-US" smtClean="0"/>
              <a:t>13</a:t>
            </a:fld>
            <a:endParaRPr lang="en-US"/>
          </a:p>
        </p:txBody>
      </p:sp>
      <p:grpSp>
        <p:nvGrpSpPr>
          <p:cNvPr id="64" name="Group 63"/>
          <p:cNvGrpSpPr/>
          <p:nvPr/>
        </p:nvGrpSpPr>
        <p:grpSpPr>
          <a:xfrm>
            <a:off x="2894275" y="2220135"/>
            <a:ext cx="8148238" cy="575801"/>
            <a:chOff x="795387" y="2079413"/>
            <a:chExt cx="8148238" cy="575801"/>
          </a:xfrm>
        </p:grpSpPr>
        <p:sp>
          <p:nvSpPr>
            <p:cNvPr id="65" name="Rounded Rectangle 64"/>
            <p:cNvSpPr/>
            <p:nvPr/>
          </p:nvSpPr>
          <p:spPr>
            <a:xfrm>
              <a:off x="4484181" y="2079413"/>
              <a:ext cx="4459444" cy="3452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flipV="1">
              <a:off x="795387" y="2228430"/>
              <a:ext cx="3688794" cy="4267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133600" y="2546675"/>
            <a:ext cx="8908913" cy="812190"/>
            <a:chOff x="34712" y="2340186"/>
            <a:chExt cx="8908913" cy="812190"/>
          </a:xfrm>
        </p:grpSpPr>
        <p:sp>
          <p:nvSpPr>
            <p:cNvPr id="68" name="Rounded Rectangle 67"/>
            <p:cNvSpPr/>
            <p:nvPr/>
          </p:nvSpPr>
          <p:spPr>
            <a:xfrm>
              <a:off x="4484181" y="2340186"/>
              <a:ext cx="4459444" cy="284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p:cNvCxnSpPr/>
            <p:nvPr/>
          </p:nvCxnSpPr>
          <p:spPr>
            <a:xfrm flipV="1">
              <a:off x="34712" y="2489203"/>
              <a:ext cx="4449469" cy="663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040554" y="2976304"/>
            <a:ext cx="6992453" cy="765122"/>
            <a:chOff x="1778187" y="3952238"/>
            <a:chExt cx="6992453" cy="765122"/>
          </a:xfrm>
        </p:grpSpPr>
        <p:sp>
          <p:nvSpPr>
            <p:cNvPr id="71" name="Rounded Rectangle 70"/>
            <p:cNvSpPr/>
            <p:nvPr/>
          </p:nvSpPr>
          <p:spPr>
            <a:xfrm>
              <a:off x="4307813" y="3952238"/>
              <a:ext cx="4462827" cy="7651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a:off x="1778187" y="4005850"/>
              <a:ext cx="2537441" cy="117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Rounded Rectangle 72"/>
          <p:cNvSpPr/>
          <p:nvPr/>
        </p:nvSpPr>
        <p:spPr>
          <a:xfrm>
            <a:off x="6561504" y="5233995"/>
            <a:ext cx="4462827" cy="937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584957" y="3003150"/>
            <a:ext cx="4462827" cy="7360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572706" y="3998077"/>
            <a:ext cx="4459444" cy="4603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Happens-Before Relation in JavaScript</a:t>
            </a:r>
            <a:endParaRPr lang="en-US" dirty="0"/>
          </a:p>
        </p:txBody>
      </p:sp>
      <p:sp>
        <p:nvSpPr>
          <p:cNvPr id="11" name="Text Placeholder 10"/>
          <p:cNvSpPr>
            <a:spLocks noGrp="1"/>
          </p:cNvSpPr>
          <p:nvPr>
            <p:ph type="body" idx="1"/>
          </p:nvPr>
        </p:nvSpPr>
        <p:spPr/>
        <p:txBody>
          <a:bodyPr/>
          <a:lstStyle/>
          <a:p>
            <a:endParaRPr lang="en-US" dirty="0"/>
          </a:p>
        </p:txBody>
      </p:sp>
      <p:sp>
        <p:nvSpPr>
          <p:cNvPr id="7" name="Date Placeholder 6"/>
          <p:cNvSpPr>
            <a:spLocks noGrp="1"/>
          </p:cNvSpPr>
          <p:nvPr>
            <p:ph type="dt" sz="half" idx="10"/>
          </p:nvPr>
        </p:nvSpPr>
        <p:spPr/>
        <p:txBody>
          <a:bodyPr/>
          <a:lstStyle/>
          <a:p>
            <a:fld id="{F3D11C21-AC03-4329-9E8E-D6DDCFD6A48E}" type="datetime1">
              <a:rPr lang="en-US" smtClean="0"/>
              <a:t>9/3/2015</a:t>
            </a:fld>
            <a:endParaRPr lang="en-US"/>
          </a:p>
        </p:txBody>
      </p:sp>
      <p:sp>
        <p:nvSpPr>
          <p:cNvPr id="8" name="Footer Placeholder 7"/>
          <p:cNvSpPr>
            <a:spLocks noGrp="1"/>
          </p:cNvSpPr>
          <p:nvPr>
            <p:ph type="ftr" sz="quarter" idx="11"/>
          </p:nvPr>
        </p:nvSpPr>
        <p:spPr/>
        <p:txBody>
          <a:bodyPr/>
          <a:lstStyle/>
          <a:p>
            <a:r>
              <a:rPr lang="en-US" smtClean="0"/>
              <a:t>FSE'15 - Detecting JavaScript Races that Matter</a:t>
            </a:r>
            <a:endParaRPr lang="en-US"/>
          </a:p>
        </p:txBody>
      </p:sp>
      <p:sp>
        <p:nvSpPr>
          <p:cNvPr id="9" name="Slide Number Placeholder 8"/>
          <p:cNvSpPr>
            <a:spLocks noGrp="1"/>
          </p:cNvSpPr>
          <p:nvPr>
            <p:ph type="sldNum" sz="quarter" idx="12"/>
          </p:nvPr>
        </p:nvSpPr>
        <p:spPr/>
        <p:txBody>
          <a:bodyPr/>
          <a:lstStyle/>
          <a:p>
            <a:fld id="{DDE0BCE7-CC03-4019-81D9-04C266089CF9}" type="slidenum">
              <a:rPr lang="en-US" smtClean="0"/>
              <a:t>14</a:t>
            </a:fld>
            <a:endParaRPr lang="en-US"/>
          </a:p>
        </p:txBody>
      </p:sp>
    </p:spTree>
    <p:extLst>
      <p:ext uri="{BB962C8B-B14F-4D97-AF65-F5344CB8AC3E}">
        <p14:creationId xmlns:p14="http://schemas.microsoft.com/office/powerpoint/2010/main" val="129027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400" dirty="0" smtClean="0"/>
              <a:t>Happens-Before: Sequential </a:t>
            </a:r>
            <a:r>
              <a:rPr lang="en-US" sz="4400" dirty="0"/>
              <a:t>B</a:t>
            </a:r>
            <a:r>
              <a:rPr lang="en-US" sz="4400" dirty="0" smtClean="0"/>
              <a:t>locks</a:t>
            </a:r>
            <a:endParaRPr lang="en-US" sz="4400" dirty="0"/>
          </a:p>
        </p:txBody>
      </p:sp>
      <p:pic>
        <p:nvPicPr>
          <p:cNvPr id="26" name="Content Placeholder 2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8556" y="1568940"/>
            <a:ext cx="7702422" cy="3964786"/>
          </a:xfrm>
          <a:prstGeom prst="rect">
            <a:avLst/>
          </a:prstGeom>
          <a:ln w="88900" cap="sq" cmpd="thickThin">
            <a:solidFill>
              <a:srgbClr val="000000"/>
            </a:solidFill>
            <a:prstDash val="solid"/>
            <a:miter lim="800000"/>
          </a:ln>
          <a:effectLst>
            <a:innerShdw blurRad="76200">
              <a:srgbClr val="000000"/>
            </a:innerShdw>
          </a:effectLst>
        </p:spPr>
      </p:pic>
      <p:sp>
        <p:nvSpPr>
          <p:cNvPr id="4" name="Date Placeholder 3"/>
          <p:cNvSpPr>
            <a:spLocks noGrp="1"/>
          </p:cNvSpPr>
          <p:nvPr>
            <p:ph type="dt" sz="half" idx="10"/>
          </p:nvPr>
        </p:nvSpPr>
        <p:spPr/>
        <p:txBody>
          <a:bodyPr/>
          <a:lstStyle/>
          <a:p>
            <a:fld id="{752EDDE2-F5ED-47E2-A514-79731A19A865}" type="datetime1">
              <a:rPr lang="en-US" smtClean="0"/>
              <a:t>9/3/2015</a:t>
            </a:fld>
            <a:endParaRPr lang="en-US" dirty="0"/>
          </a:p>
        </p:txBody>
      </p:sp>
      <p:sp>
        <p:nvSpPr>
          <p:cNvPr id="5" name="Footer Placeholder 4"/>
          <p:cNvSpPr>
            <a:spLocks noGrp="1"/>
          </p:cNvSpPr>
          <p:nvPr>
            <p:ph type="ftr" sz="quarter" idx="11"/>
          </p:nvPr>
        </p:nvSpPr>
        <p:spPr/>
        <p:txBody>
          <a:bodyPr/>
          <a:lstStyle/>
          <a:p>
            <a:r>
              <a:rPr lang="en-US" smtClean="0"/>
              <a:t>FSE'15 - Detecting JavaScript Races that Matter</a:t>
            </a:r>
            <a:endParaRPr lang="en-US" dirty="0"/>
          </a:p>
        </p:txBody>
      </p:sp>
      <p:sp>
        <p:nvSpPr>
          <p:cNvPr id="24" name="Slide Number Placeholder 23"/>
          <p:cNvSpPr>
            <a:spLocks noGrp="1"/>
          </p:cNvSpPr>
          <p:nvPr>
            <p:ph type="sldNum" sz="quarter" idx="12"/>
          </p:nvPr>
        </p:nvSpPr>
        <p:spPr/>
        <p:txBody>
          <a:bodyPr/>
          <a:lstStyle/>
          <a:p>
            <a:fld id="{DDE0BCE7-CC03-4019-81D9-04C266089CF9}" type="slidenum">
              <a:rPr lang="en-US" smtClean="0"/>
              <a:t>15</a:t>
            </a:fld>
            <a:endParaRPr lang="en-US"/>
          </a:p>
        </p:txBody>
      </p:sp>
      <p:grpSp>
        <p:nvGrpSpPr>
          <p:cNvPr id="29" name="Group 28"/>
          <p:cNvGrpSpPr/>
          <p:nvPr/>
        </p:nvGrpSpPr>
        <p:grpSpPr>
          <a:xfrm>
            <a:off x="3199606" y="1748314"/>
            <a:ext cx="6696234" cy="1635919"/>
            <a:chOff x="3250406" y="1778794"/>
            <a:chExt cx="6696234" cy="1635919"/>
          </a:xfrm>
        </p:grpSpPr>
        <p:sp>
          <p:nvSpPr>
            <p:cNvPr id="27" name="Rectangular Callout 26"/>
            <p:cNvSpPr/>
            <p:nvPr/>
          </p:nvSpPr>
          <p:spPr>
            <a:xfrm>
              <a:off x="3250406" y="1778794"/>
              <a:ext cx="3771900" cy="1635919"/>
            </a:xfrm>
            <a:prstGeom prst="wedgeRectCallout">
              <a:avLst>
                <a:gd name="adj1" fmla="val 78788"/>
                <a:gd name="adj2" fmla="val -3439"/>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8077200" y="2391564"/>
              <a:ext cx="1869440" cy="400110"/>
            </a:xfrm>
            <a:prstGeom prst="rect">
              <a:avLst/>
            </a:prstGeom>
            <a:noFill/>
          </p:spPr>
          <p:txBody>
            <a:bodyPr wrap="square" rtlCol="0">
              <a:spAutoFit/>
            </a:bodyPr>
            <a:lstStyle/>
            <a:p>
              <a:r>
                <a:rPr lang="en-US" sz="2000" dirty="0" smtClean="0">
                  <a:latin typeface="Consolas" panose="020B0609020204030204" pitchFamily="49" charset="0"/>
                  <a:cs typeface="Consolas" panose="020B0609020204030204" pitchFamily="49" charset="0"/>
                </a:rPr>
                <a:t>ScriptBlock1</a:t>
              </a:r>
              <a:endParaRPr lang="en-US" sz="2000" dirty="0">
                <a:latin typeface="Consolas" panose="020B0609020204030204" pitchFamily="49" charset="0"/>
                <a:cs typeface="Consolas" panose="020B0609020204030204" pitchFamily="49" charset="0"/>
              </a:endParaRPr>
            </a:p>
          </p:txBody>
        </p:sp>
      </p:grpSp>
      <p:grpSp>
        <p:nvGrpSpPr>
          <p:cNvPr id="33" name="Group 32"/>
          <p:cNvGrpSpPr/>
          <p:nvPr/>
        </p:nvGrpSpPr>
        <p:grpSpPr>
          <a:xfrm>
            <a:off x="3199606" y="3699034"/>
            <a:ext cx="6696234" cy="1635919"/>
            <a:chOff x="3250406" y="1778794"/>
            <a:chExt cx="6696234" cy="1635919"/>
          </a:xfrm>
        </p:grpSpPr>
        <p:sp>
          <p:nvSpPr>
            <p:cNvPr id="34" name="Rectangular Callout 33"/>
            <p:cNvSpPr/>
            <p:nvPr/>
          </p:nvSpPr>
          <p:spPr>
            <a:xfrm>
              <a:off x="3250406" y="1778794"/>
              <a:ext cx="3771900" cy="1635919"/>
            </a:xfrm>
            <a:prstGeom prst="wedgeRectCallout">
              <a:avLst>
                <a:gd name="adj1" fmla="val 78788"/>
                <a:gd name="adj2" fmla="val -3439"/>
              </a:avLst>
            </a:prstGeom>
            <a:noFill/>
            <a:ln w="508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TextBox 34"/>
            <p:cNvSpPr txBox="1"/>
            <p:nvPr/>
          </p:nvSpPr>
          <p:spPr>
            <a:xfrm>
              <a:off x="8077200" y="2396698"/>
              <a:ext cx="1869440" cy="400110"/>
            </a:xfrm>
            <a:prstGeom prst="rect">
              <a:avLst/>
            </a:prstGeom>
            <a:noFill/>
          </p:spPr>
          <p:txBody>
            <a:bodyPr wrap="square" rtlCol="0">
              <a:spAutoFit/>
            </a:bodyPr>
            <a:lstStyle/>
            <a:p>
              <a:r>
                <a:rPr lang="en-US" sz="2000" dirty="0" smtClean="0">
                  <a:latin typeface="Consolas" panose="020B0609020204030204" pitchFamily="49" charset="0"/>
                  <a:cs typeface="Consolas" panose="020B0609020204030204" pitchFamily="49" charset="0"/>
                </a:rPr>
                <a:t>ScriptBlock2</a:t>
              </a:r>
              <a:endParaRPr lang="en-US" sz="2000" dirty="0">
                <a:latin typeface="Consolas" panose="020B0609020204030204" pitchFamily="49" charset="0"/>
                <a:cs typeface="Consolas" panose="020B0609020204030204" pitchFamily="49" charset="0"/>
              </a:endParaRPr>
            </a:p>
          </p:txBody>
        </p:sp>
      </p:grpSp>
      <p:sp>
        <p:nvSpPr>
          <p:cNvPr id="36" name="TextBox 35"/>
          <p:cNvSpPr txBox="1"/>
          <p:nvPr/>
        </p:nvSpPr>
        <p:spPr>
          <a:xfrm>
            <a:off x="3833132" y="5669294"/>
            <a:ext cx="5494533" cy="461665"/>
          </a:xfrm>
          <a:prstGeom prst="rect">
            <a:avLst/>
          </a:prstGeom>
          <a:noFill/>
        </p:spPr>
        <p:txBody>
          <a:bodyPr wrap="square" rtlCol="0">
            <a:spAutoFit/>
          </a:bodyPr>
          <a:lstStyle/>
          <a:p>
            <a:pPr algn="ctr"/>
            <a:r>
              <a:rPr lang="en-US" sz="2400" dirty="0" smtClean="0">
                <a:latin typeface="Consolas" panose="020B0609020204030204" pitchFamily="49" charset="0"/>
                <a:cs typeface="Consolas" panose="020B0609020204030204" pitchFamily="49" charset="0"/>
              </a:rPr>
              <a:t>ScriptBlock1 </a:t>
            </a:r>
            <a:r>
              <a:rPr lang="en-US" sz="2400" dirty="0" smtClean="0">
                <a:latin typeface="Consolas" panose="020B0609020204030204" pitchFamily="49" charset="0"/>
                <a:cs typeface="Consolas" panose="020B0609020204030204" pitchFamily="49" charset="0"/>
                <a:sym typeface="Wingdings" panose="05000000000000000000" pitchFamily="2" charset="2"/>
              </a:rPr>
              <a:t> ScriptBlock2</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011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Happens-Before: User </a:t>
            </a:r>
            <a:r>
              <a:rPr lang="en-US" sz="4400" dirty="0"/>
              <a:t>I</a:t>
            </a:r>
            <a:r>
              <a:rPr lang="en-US" sz="4400" dirty="0" smtClean="0"/>
              <a:t>nteractions</a:t>
            </a:r>
            <a:endParaRPr lang="en-US" sz="4400" dirty="0"/>
          </a:p>
        </p:txBody>
      </p:sp>
      <p:pic>
        <p:nvPicPr>
          <p:cNvPr id="33" name="Content Placeholder 3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3659" y="1588411"/>
            <a:ext cx="7670800" cy="3926625"/>
          </a:xfrm>
          <a:prstGeom prst="rect">
            <a:avLst/>
          </a:prstGeom>
          <a:ln w="88900" cap="sq" cmpd="thickThin">
            <a:solidFill>
              <a:srgbClr val="000000"/>
            </a:solidFill>
            <a:prstDash val="solid"/>
            <a:miter lim="800000"/>
          </a:ln>
          <a:effectLst>
            <a:innerShdw blurRad="76200">
              <a:srgbClr val="000000"/>
            </a:innerShdw>
          </a:effectLst>
        </p:spPr>
      </p:pic>
      <p:sp>
        <p:nvSpPr>
          <p:cNvPr id="5" name="Date Placeholder 4"/>
          <p:cNvSpPr>
            <a:spLocks noGrp="1"/>
          </p:cNvSpPr>
          <p:nvPr>
            <p:ph type="dt" sz="half" idx="10"/>
          </p:nvPr>
        </p:nvSpPr>
        <p:spPr/>
        <p:txBody>
          <a:bodyPr/>
          <a:lstStyle/>
          <a:p>
            <a:fld id="{B4298426-775C-4FBB-B536-8352AB9DBBF2}" type="datetime1">
              <a:rPr lang="en-US" smtClean="0"/>
              <a:t>9/3/2015</a:t>
            </a:fld>
            <a:endParaRPr lang="en-US"/>
          </a:p>
        </p:txBody>
      </p:sp>
      <p:sp>
        <p:nvSpPr>
          <p:cNvPr id="6" name="Footer Placeholder 5"/>
          <p:cNvSpPr>
            <a:spLocks noGrp="1"/>
          </p:cNvSpPr>
          <p:nvPr>
            <p:ph type="ftr" sz="quarter" idx="11"/>
          </p:nvPr>
        </p:nvSpPr>
        <p:spPr/>
        <p:txBody>
          <a:bodyPr/>
          <a:lstStyle/>
          <a:p>
            <a:r>
              <a:rPr lang="en-US" smtClean="0"/>
              <a:t>FSE'15 - Detecting JavaScript Races that Matter</a:t>
            </a:r>
            <a:endParaRPr lang="en-US"/>
          </a:p>
        </p:txBody>
      </p:sp>
      <p:sp>
        <p:nvSpPr>
          <p:cNvPr id="30" name="Slide Number Placeholder 29"/>
          <p:cNvSpPr>
            <a:spLocks noGrp="1"/>
          </p:cNvSpPr>
          <p:nvPr>
            <p:ph type="sldNum" sz="quarter" idx="12"/>
          </p:nvPr>
        </p:nvSpPr>
        <p:spPr/>
        <p:txBody>
          <a:bodyPr/>
          <a:lstStyle/>
          <a:p>
            <a:fld id="{DDE0BCE7-CC03-4019-81D9-04C266089CF9}" type="slidenum">
              <a:rPr lang="en-US" smtClean="0"/>
              <a:t>16</a:t>
            </a:fld>
            <a:endParaRPr lang="en-US"/>
          </a:p>
        </p:txBody>
      </p:sp>
      <p:sp>
        <p:nvSpPr>
          <p:cNvPr id="32" name="Rectangle 31"/>
          <p:cNvSpPr/>
          <p:nvPr/>
        </p:nvSpPr>
        <p:spPr>
          <a:xfrm>
            <a:off x="3180858" y="5702102"/>
            <a:ext cx="6096000" cy="461665"/>
          </a:xfrm>
          <a:prstGeom prst="rect">
            <a:avLst/>
          </a:prstGeom>
        </p:spPr>
        <p:txBody>
          <a:bodyPr>
            <a:spAutoFit/>
          </a:bodyPr>
          <a:lstStyle/>
          <a:p>
            <a:pPr lvl="0" algn="ctr"/>
            <a:r>
              <a:rPr lang="en-US" sz="2400" dirty="0">
                <a:solidFill>
                  <a:prstClr val="black"/>
                </a:solidFill>
                <a:latin typeface="Consolas" panose="020B0609020204030204" pitchFamily="49" charset="0"/>
                <a:cs typeface="Consolas" panose="020B0609020204030204" pitchFamily="49" charset="0"/>
              </a:rPr>
              <a:t>ButtonClick1 </a:t>
            </a:r>
            <a:r>
              <a:rPr lang="en-US" sz="2400" dirty="0">
                <a:solidFill>
                  <a:prstClr val="black"/>
                </a:solidFill>
                <a:latin typeface="Consolas" panose="020B0609020204030204" pitchFamily="49" charset="0"/>
                <a:cs typeface="Consolas" panose="020B0609020204030204" pitchFamily="49" charset="0"/>
                <a:sym typeface="Wingdings" panose="05000000000000000000" pitchFamily="2" charset="2"/>
              </a:rPr>
              <a:t> </a:t>
            </a:r>
            <a:r>
              <a:rPr lang="en-US" sz="2400" dirty="0" smtClean="0">
                <a:solidFill>
                  <a:prstClr val="black"/>
                </a:solidFill>
                <a:latin typeface="Consolas" panose="020B0609020204030204" pitchFamily="49" charset="0"/>
                <a:cs typeface="Consolas" panose="020B0609020204030204" pitchFamily="49" charset="0"/>
              </a:rPr>
              <a:t>ButtonClick2</a:t>
            </a:r>
            <a:endParaRPr lang="en-US" sz="2400" dirty="0">
              <a:solidFill>
                <a:prstClr val="black"/>
              </a:solidFill>
              <a:latin typeface="Consolas" panose="020B0609020204030204" pitchFamily="49" charset="0"/>
              <a:cs typeface="Consolas" panose="020B0609020204030204" pitchFamily="49" charset="0"/>
            </a:endParaRPr>
          </a:p>
        </p:txBody>
      </p:sp>
      <p:grpSp>
        <p:nvGrpSpPr>
          <p:cNvPr id="34" name="Group 33"/>
          <p:cNvGrpSpPr/>
          <p:nvPr/>
        </p:nvGrpSpPr>
        <p:grpSpPr>
          <a:xfrm>
            <a:off x="3040171" y="2242707"/>
            <a:ext cx="6868954" cy="1300003"/>
            <a:chOff x="3087846" y="1819116"/>
            <a:chExt cx="6868954" cy="1300003"/>
          </a:xfrm>
        </p:grpSpPr>
        <p:sp>
          <p:nvSpPr>
            <p:cNvPr id="35" name="Rectangular Callout 34"/>
            <p:cNvSpPr/>
            <p:nvPr/>
          </p:nvSpPr>
          <p:spPr>
            <a:xfrm>
              <a:off x="3087846" y="1819116"/>
              <a:ext cx="4014312" cy="1300003"/>
            </a:xfrm>
            <a:prstGeom prst="wedgeRectCallout">
              <a:avLst>
                <a:gd name="adj1" fmla="val 76119"/>
                <a:gd name="adj2" fmla="val -2889"/>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8087360" y="2213301"/>
              <a:ext cx="1869440" cy="400110"/>
            </a:xfrm>
            <a:prstGeom prst="rect">
              <a:avLst/>
            </a:prstGeom>
            <a:noFill/>
          </p:spPr>
          <p:txBody>
            <a:bodyPr wrap="square" rtlCol="0">
              <a:spAutoFit/>
            </a:bodyPr>
            <a:lstStyle/>
            <a:p>
              <a:r>
                <a:rPr lang="en-US" sz="2000" dirty="0" smtClean="0">
                  <a:latin typeface="Consolas" panose="020B0609020204030204" pitchFamily="49" charset="0"/>
                  <a:cs typeface="Consolas" panose="020B0609020204030204" pitchFamily="49" charset="0"/>
                </a:rPr>
                <a:t>ButtonClick1</a:t>
              </a:r>
              <a:endParaRPr lang="en-US" sz="2000" dirty="0">
                <a:latin typeface="Consolas" panose="020B0609020204030204" pitchFamily="49" charset="0"/>
                <a:cs typeface="Consolas" panose="020B0609020204030204" pitchFamily="49" charset="0"/>
              </a:endParaRPr>
            </a:p>
          </p:txBody>
        </p:sp>
      </p:grpSp>
      <p:grpSp>
        <p:nvGrpSpPr>
          <p:cNvPr id="37" name="Group 36"/>
          <p:cNvGrpSpPr/>
          <p:nvPr/>
        </p:nvGrpSpPr>
        <p:grpSpPr>
          <a:xfrm>
            <a:off x="3058143" y="3667255"/>
            <a:ext cx="6868954" cy="1326774"/>
            <a:chOff x="3087846" y="1792345"/>
            <a:chExt cx="6868954" cy="1326774"/>
          </a:xfrm>
        </p:grpSpPr>
        <p:sp>
          <p:nvSpPr>
            <p:cNvPr id="38" name="Rectangular Callout 37"/>
            <p:cNvSpPr/>
            <p:nvPr/>
          </p:nvSpPr>
          <p:spPr>
            <a:xfrm>
              <a:off x="3087846" y="1792345"/>
              <a:ext cx="4004152" cy="1326774"/>
            </a:xfrm>
            <a:prstGeom prst="wedgeRectCallout">
              <a:avLst>
                <a:gd name="adj1" fmla="val 76826"/>
                <a:gd name="adj2" fmla="val -2901"/>
              </a:avLst>
            </a:prstGeom>
            <a:noFill/>
            <a:ln w="508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TextBox 38"/>
            <p:cNvSpPr txBox="1"/>
            <p:nvPr/>
          </p:nvSpPr>
          <p:spPr>
            <a:xfrm>
              <a:off x="8087360" y="2213301"/>
              <a:ext cx="1869440" cy="400110"/>
            </a:xfrm>
            <a:prstGeom prst="rect">
              <a:avLst/>
            </a:prstGeom>
            <a:noFill/>
          </p:spPr>
          <p:txBody>
            <a:bodyPr wrap="square" rtlCol="0">
              <a:spAutoFit/>
            </a:bodyPr>
            <a:lstStyle/>
            <a:p>
              <a:r>
                <a:rPr lang="en-US" sz="2000" dirty="0" smtClean="0">
                  <a:latin typeface="Consolas" panose="020B0609020204030204" pitchFamily="49" charset="0"/>
                  <a:cs typeface="Consolas" panose="020B0609020204030204" pitchFamily="49" charset="0"/>
                </a:rPr>
                <a:t>ButtonClick2</a:t>
              </a:r>
              <a:endParaRPr lang="en-US" sz="2000"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3645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a:bodyPr>
          <a:lstStyle/>
          <a:p>
            <a:pPr algn="ctr"/>
            <a:r>
              <a:rPr lang="en-US" sz="4000" dirty="0" smtClean="0"/>
              <a:t>Happens-Before: Chained </a:t>
            </a:r>
            <a:r>
              <a:rPr lang="en-US" sz="4000" dirty="0"/>
              <a:t>XHR </a:t>
            </a:r>
            <a:r>
              <a:rPr lang="en-US" sz="4000" dirty="0" smtClean="0"/>
              <a:t>Blocks</a:t>
            </a:r>
            <a:endParaRPr lang="en-US" sz="4000" dirty="0"/>
          </a:p>
        </p:txBody>
      </p:sp>
      <p:sp>
        <p:nvSpPr>
          <p:cNvPr id="5" name="Date Placeholder 4"/>
          <p:cNvSpPr>
            <a:spLocks noGrp="1"/>
          </p:cNvSpPr>
          <p:nvPr>
            <p:ph type="dt" sz="half" idx="10"/>
          </p:nvPr>
        </p:nvSpPr>
        <p:spPr/>
        <p:txBody>
          <a:bodyPr/>
          <a:lstStyle/>
          <a:p>
            <a:fld id="{479879B0-3402-4140-BB3E-2DA8D025C9D6}" type="datetime1">
              <a:rPr lang="en-US" smtClean="0"/>
              <a:t>9/3/2015</a:t>
            </a:fld>
            <a:endParaRPr lang="en-US"/>
          </a:p>
        </p:txBody>
      </p:sp>
      <p:sp>
        <p:nvSpPr>
          <p:cNvPr id="6" name="Footer Placeholder 5"/>
          <p:cNvSpPr>
            <a:spLocks noGrp="1"/>
          </p:cNvSpPr>
          <p:nvPr>
            <p:ph type="ftr" sz="quarter" idx="11"/>
          </p:nvPr>
        </p:nvSpPr>
        <p:spPr/>
        <p:txBody>
          <a:bodyPr/>
          <a:lstStyle/>
          <a:p>
            <a:r>
              <a:rPr lang="en-US" smtClean="0"/>
              <a:t>FSE'15 - Detecting JavaScript Races that Matter</a:t>
            </a:r>
            <a:endParaRPr lang="en-US"/>
          </a:p>
        </p:txBody>
      </p:sp>
      <p:sp>
        <p:nvSpPr>
          <p:cNvPr id="19" name="Slide Number Placeholder 18"/>
          <p:cNvSpPr>
            <a:spLocks noGrp="1"/>
          </p:cNvSpPr>
          <p:nvPr>
            <p:ph type="sldNum" sz="quarter" idx="12"/>
          </p:nvPr>
        </p:nvSpPr>
        <p:spPr/>
        <p:txBody>
          <a:bodyPr/>
          <a:lstStyle/>
          <a:p>
            <a:fld id="{DDE0BCE7-CC03-4019-81D9-04C266089CF9}" type="slidenum">
              <a:rPr lang="en-US" smtClean="0"/>
              <a:t>17</a:t>
            </a:fld>
            <a:endParaRPr lang="en-US"/>
          </a:p>
        </p:txBody>
      </p:sp>
      <p:sp>
        <p:nvSpPr>
          <p:cNvPr id="4" name="Text Placeholder 3"/>
          <p:cNvSpPr>
            <a:spLocks noGrp="1"/>
          </p:cNvSpPr>
          <p:nvPr>
            <p:ph type="body" sz="half" idx="4294967295"/>
          </p:nvPr>
        </p:nvSpPr>
        <p:spPr>
          <a:xfrm>
            <a:off x="1513044" y="5807869"/>
            <a:ext cx="9165909" cy="349092"/>
          </a:xfrm>
        </p:spPr>
        <p:txBody>
          <a:bodyPr>
            <a:noAutofit/>
          </a:bodyPr>
          <a:lstStyle/>
          <a:p>
            <a:pPr marL="0" indent="0" algn="ctr">
              <a:buNone/>
            </a:pPr>
            <a:r>
              <a:rPr lang="en-US" sz="2400" dirty="0" smtClean="0">
                <a:latin typeface="Consolas" panose="020B0609020204030204" pitchFamily="49" charset="0"/>
                <a:cs typeface="Consolas" panose="020B0609020204030204" pitchFamily="49" charset="0"/>
              </a:rPr>
              <a:t>xhr1.onreadystatechange </a:t>
            </a:r>
            <a:r>
              <a:rPr lang="en-US" sz="2400" dirty="0" smtClean="0">
                <a:latin typeface="Consolas" panose="020B0609020204030204" pitchFamily="49" charset="0"/>
                <a:cs typeface="Consolas" panose="020B0609020204030204" pitchFamily="49" charset="0"/>
                <a:sym typeface="Wingdings" panose="05000000000000000000" pitchFamily="2" charset="2"/>
              </a:rPr>
              <a:t> xhr2.onreadystatechange</a:t>
            </a:r>
            <a:endParaRPr lang="en-US" sz="2400" dirty="0">
              <a:latin typeface="Consolas" panose="020B0609020204030204" pitchFamily="49" charset="0"/>
              <a:cs typeface="Consolas" panose="020B0609020204030204" pitchFamily="49"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772" y="1571611"/>
            <a:ext cx="9490393" cy="3833509"/>
          </a:xfrm>
          <a:prstGeom prst="rect">
            <a:avLst/>
          </a:prstGeom>
          <a:ln w="88900" cap="sq" cmpd="thickThin">
            <a:solidFill>
              <a:srgbClr val="000000"/>
            </a:solidFill>
            <a:prstDash val="solid"/>
            <a:miter lim="800000"/>
          </a:ln>
          <a:effectLst>
            <a:innerShdw blurRad="76200">
              <a:srgbClr val="000000"/>
            </a:innerShdw>
          </a:effectLst>
        </p:spPr>
      </p:pic>
      <p:sp>
        <p:nvSpPr>
          <p:cNvPr id="25" name="Rectangle 24"/>
          <p:cNvSpPr/>
          <p:nvPr/>
        </p:nvSpPr>
        <p:spPr>
          <a:xfrm>
            <a:off x="1943100" y="2407920"/>
            <a:ext cx="8917940" cy="2479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91193" y="3342641"/>
            <a:ext cx="6829287" cy="9042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8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Analysis Rules</a:t>
            </a:r>
            <a:endParaRPr lang="en-US" dirty="0"/>
          </a:p>
        </p:txBody>
      </p:sp>
      <p:sp>
        <p:nvSpPr>
          <p:cNvPr id="8" name="Content Placeholder 7"/>
          <p:cNvSpPr>
            <a:spLocks noGrp="1"/>
          </p:cNvSpPr>
          <p:nvPr>
            <p:ph sz="half" idx="1"/>
          </p:nvPr>
        </p:nvSpPr>
        <p:spPr>
          <a:xfrm>
            <a:off x="696687" y="1820863"/>
            <a:ext cx="6698938" cy="4351337"/>
          </a:xfrm>
        </p:spPr>
        <p:txBody>
          <a:bodyPr>
            <a:normAutofit lnSpcReduction="10000"/>
          </a:bodyPr>
          <a:lstStyle/>
          <a:p>
            <a:r>
              <a:rPr lang="en-US" dirty="0" smtClean="0"/>
              <a:t>Define potential races in terms of flow</a:t>
            </a:r>
          </a:p>
          <a:p>
            <a:pPr lvl="1"/>
            <a:r>
              <a:rPr lang="en-US" dirty="0" smtClean="0"/>
              <a:t>Track data flow to sensitive locations</a:t>
            </a:r>
          </a:p>
          <a:p>
            <a:pPr lvl="1"/>
            <a:r>
              <a:rPr lang="en-US" dirty="0" smtClean="0"/>
              <a:t>Determine when values propagated depends on event order</a:t>
            </a:r>
          </a:p>
          <a:p>
            <a:endParaRPr lang="en-US" dirty="0" smtClean="0"/>
          </a:p>
          <a:p>
            <a:r>
              <a:rPr lang="en-US" dirty="0" smtClean="0"/>
              <a:t>General outline/intuition:</a:t>
            </a:r>
          </a:p>
          <a:p>
            <a:pPr lvl="1"/>
            <a:r>
              <a:rPr lang="en-US" dirty="0" smtClean="0"/>
              <a:t>Algorithm parses trace line-by-line</a:t>
            </a:r>
          </a:p>
          <a:p>
            <a:pPr lvl="1"/>
            <a:r>
              <a:rPr lang="en-US" dirty="0" smtClean="0"/>
              <a:t>Keep happens-before relation between blocks</a:t>
            </a:r>
          </a:p>
          <a:p>
            <a:pPr lvl="1"/>
            <a:r>
              <a:rPr lang="en-US" dirty="0" smtClean="0"/>
              <a:t>Values written recorded into </a:t>
            </a:r>
            <a:r>
              <a:rPr lang="en-US" b="1" dirty="0" smtClean="0"/>
              <a:t>memory maps</a:t>
            </a:r>
          </a:p>
          <a:p>
            <a:pPr lvl="1"/>
            <a:r>
              <a:rPr lang="en-US" b="1" dirty="0" smtClean="0"/>
              <a:t>Merge values </a:t>
            </a:r>
            <a:r>
              <a:rPr lang="en-US" dirty="0" smtClean="0"/>
              <a:t>written by concurrent blocks</a:t>
            </a:r>
            <a:endParaRPr lang="en-US" dirty="0"/>
          </a:p>
        </p:txBody>
      </p:sp>
      <p:pic>
        <p:nvPicPr>
          <p:cNvPr id="10" name="Content Placeholder 9"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5624" y="345251"/>
            <a:ext cx="3388491" cy="6060559"/>
          </a:xfrm>
        </p:spPr>
      </p:pic>
      <p:sp>
        <p:nvSpPr>
          <p:cNvPr id="16" name="Footer Placeholder 15"/>
          <p:cNvSpPr>
            <a:spLocks noGrp="1"/>
          </p:cNvSpPr>
          <p:nvPr>
            <p:ph type="ftr" sz="quarter" idx="11"/>
          </p:nvPr>
        </p:nvSpPr>
        <p:spPr/>
        <p:txBody>
          <a:bodyPr/>
          <a:lstStyle/>
          <a:p>
            <a:r>
              <a:rPr lang="en-US" smtClean="0"/>
              <a:t>FSE'15 - Detecting JavaScript Races that Matter</a:t>
            </a:r>
            <a:endParaRPr lang="en-US"/>
          </a:p>
        </p:txBody>
      </p:sp>
      <p:sp>
        <p:nvSpPr>
          <p:cNvPr id="17" name="Date Placeholder 16"/>
          <p:cNvSpPr>
            <a:spLocks noGrp="1"/>
          </p:cNvSpPr>
          <p:nvPr>
            <p:ph type="dt" sz="half" idx="10"/>
          </p:nvPr>
        </p:nvSpPr>
        <p:spPr/>
        <p:txBody>
          <a:bodyPr/>
          <a:lstStyle/>
          <a:p>
            <a:fld id="{F8C2EE03-6B35-44AC-8DC4-F91DC496771C}" type="datetime1">
              <a:rPr lang="en-US" smtClean="0"/>
              <a:t>9/3/2015</a:t>
            </a:fld>
            <a:endParaRPr lang="en-US"/>
          </a:p>
        </p:txBody>
      </p:sp>
      <p:sp>
        <p:nvSpPr>
          <p:cNvPr id="18" name="Slide Number Placeholder 17"/>
          <p:cNvSpPr>
            <a:spLocks noGrp="1"/>
          </p:cNvSpPr>
          <p:nvPr>
            <p:ph type="sldNum" sz="quarter" idx="12"/>
          </p:nvPr>
        </p:nvSpPr>
        <p:spPr/>
        <p:txBody>
          <a:bodyPr/>
          <a:lstStyle/>
          <a:p>
            <a:fld id="{DDE0BCE7-CC03-4019-81D9-04C266089CF9}" type="slidenum">
              <a:rPr lang="en-US" smtClean="0"/>
              <a:t>18</a:t>
            </a:fld>
            <a:endParaRPr lang="en-US"/>
          </a:p>
        </p:txBody>
      </p:sp>
    </p:spTree>
    <p:extLst>
      <p:ext uri="{BB962C8B-B14F-4D97-AF65-F5344CB8AC3E}">
        <p14:creationId xmlns:p14="http://schemas.microsoft.com/office/powerpoint/2010/main" val="31934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6002445" y="1276634"/>
            <a:ext cx="4997515" cy="4958547"/>
          </a:xfrm>
          <a:prstGeom prst="rect">
            <a:avLst/>
          </a:prstGeom>
        </p:spPr>
      </p:pic>
      <p:sp>
        <p:nvSpPr>
          <p:cNvPr id="2" name="Title 1"/>
          <p:cNvSpPr>
            <a:spLocks noGrp="1"/>
          </p:cNvSpPr>
          <p:nvPr>
            <p:ph type="title"/>
          </p:nvPr>
        </p:nvSpPr>
        <p:spPr/>
        <p:txBody>
          <a:bodyPr/>
          <a:lstStyle/>
          <a:p>
            <a:r>
              <a:rPr lang="en-US" dirty="0" smtClean="0"/>
              <a:t>Race Detection Mechanism</a:t>
            </a:r>
            <a:endParaRPr lang="en-US" dirty="0"/>
          </a:p>
        </p:txBody>
      </p:sp>
      <p:sp>
        <p:nvSpPr>
          <p:cNvPr id="10" name="Rounded Rectangle 9"/>
          <p:cNvSpPr/>
          <p:nvPr/>
        </p:nvSpPr>
        <p:spPr>
          <a:xfrm>
            <a:off x="6183517" y="2477977"/>
            <a:ext cx="4753069" cy="3855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7"/>
          <p:cNvGraphicFramePr>
            <a:graphicFrameLocks/>
          </p:cNvGraphicFramePr>
          <p:nvPr>
            <p:extLst>
              <p:ext uri="{D42A27DB-BD31-4B8C-83A1-F6EECF244321}">
                <p14:modId xmlns:p14="http://schemas.microsoft.com/office/powerpoint/2010/main" val="4034129168"/>
              </p:ext>
            </p:extLst>
          </p:nvPr>
        </p:nvGraphicFramePr>
        <p:xfrm>
          <a:off x="838199" y="1820863"/>
          <a:ext cx="4467131" cy="1854200"/>
        </p:xfrm>
        <a:graphic>
          <a:graphicData uri="http://schemas.openxmlformats.org/drawingml/2006/table">
            <a:tbl>
              <a:tblPr firstRow="1" bandRow="1">
                <a:tableStyleId>{5C22544A-7EE6-4342-B048-85BDC9FD1C3A}</a:tableStyleId>
              </a:tblPr>
              <a:tblGrid>
                <a:gridCol w="1470435"/>
                <a:gridCol w="2996696"/>
              </a:tblGrid>
              <a:tr h="370840">
                <a:tc>
                  <a:txBody>
                    <a:bodyPr/>
                    <a:lstStyle/>
                    <a:p>
                      <a:pPr algn="ctr"/>
                      <a:r>
                        <a:rPr lang="en-US" dirty="0" smtClean="0"/>
                        <a:t>Cookie</a:t>
                      </a:r>
                      <a:r>
                        <a:rPr lang="en-US" baseline="0" dirty="0" smtClean="0"/>
                        <a:t> Key</a:t>
                      </a:r>
                      <a:endParaRPr lang="en-US" dirty="0"/>
                    </a:p>
                  </a:txBody>
                  <a:tcPr/>
                </a:tc>
                <a:tc>
                  <a:txBody>
                    <a:bodyPr/>
                    <a:lstStyle/>
                    <a:p>
                      <a:pPr algn="ctr"/>
                      <a:r>
                        <a:rPr lang="en-US" dirty="0" smtClean="0"/>
                        <a:t>Values</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08E69637-55A4-40F3-8E62-02750548A9AA}"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19</a:t>
            </a:fld>
            <a:endParaRPr lang="en-US" dirty="0"/>
          </a:p>
        </p:txBody>
      </p:sp>
    </p:spTree>
    <p:extLst>
      <p:ext uri="{BB962C8B-B14F-4D97-AF65-F5344CB8AC3E}">
        <p14:creationId xmlns:p14="http://schemas.microsoft.com/office/powerpoint/2010/main" val="3106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JavaScript Races: Is It </a:t>
            </a:r>
            <a:r>
              <a:rPr lang="en-US" dirty="0"/>
              <a:t>E</a:t>
            </a:r>
            <a:r>
              <a:rPr lang="en-US" dirty="0" smtClean="0"/>
              <a:t>ven </a:t>
            </a:r>
            <a:r>
              <a:rPr lang="en-US" dirty="0"/>
              <a:t>P</a:t>
            </a:r>
            <a:r>
              <a:rPr lang="en-US" dirty="0" smtClean="0"/>
              <a:t>ossible?</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9B78DB0C-EEB9-42E8-91E7-733FF2AF789F}" type="datetime1">
              <a:rPr lang="en-US" smtClean="0"/>
              <a:t>9/3/2015</a:t>
            </a:fld>
            <a:endParaRPr lang="en-US" dirty="0"/>
          </a:p>
        </p:txBody>
      </p:sp>
      <p:sp>
        <p:nvSpPr>
          <p:cNvPr id="5" name="Footer Placeholder 4"/>
          <p:cNvSpPr>
            <a:spLocks noGrp="1"/>
          </p:cNvSpPr>
          <p:nvPr>
            <p:ph type="ftr" sz="quarter" idx="11"/>
          </p:nvPr>
        </p:nvSpPr>
        <p:spPr/>
        <p:txBody>
          <a:bodyPr/>
          <a:lstStyle/>
          <a:p>
            <a:r>
              <a:rPr lang="en-US" smtClean="0"/>
              <a:t>FSE'15 - Detecting JavaScript Races that Matter</a:t>
            </a:r>
            <a:endParaRPr lang="en-US" dirty="0"/>
          </a:p>
        </p:txBody>
      </p:sp>
      <p:sp>
        <p:nvSpPr>
          <p:cNvPr id="6" name="Slide Number Placeholder 5"/>
          <p:cNvSpPr>
            <a:spLocks noGrp="1"/>
          </p:cNvSpPr>
          <p:nvPr>
            <p:ph type="sldNum" sz="quarter" idx="12"/>
          </p:nvPr>
        </p:nvSpPr>
        <p:spPr/>
        <p:txBody>
          <a:bodyPr/>
          <a:lstStyle/>
          <a:p>
            <a:fld id="{DDE0BCE7-CC03-4019-81D9-04C266089CF9}" type="slidenum">
              <a:rPr lang="en-US" smtClean="0"/>
              <a:pPr/>
              <a:t>2</a:t>
            </a:fld>
            <a:endParaRPr lang="en-US" dirty="0"/>
          </a:p>
        </p:txBody>
      </p:sp>
    </p:spTree>
    <p:extLst>
      <p:ext uri="{BB962C8B-B14F-4D97-AF65-F5344CB8AC3E}">
        <p14:creationId xmlns:p14="http://schemas.microsoft.com/office/powerpoint/2010/main" val="4214624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002445" y="1276634"/>
            <a:ext cx="4997515" cy="4958547"/>
          </a:xfrm>
          <a:prstGeom prst="rect">
            <a:avLst/>
          </a:prstGeom>
        </p:spPr>
      </p:pic>
      <p:graphicFrame>
        <p:nvGraphicFramePr>
          <p:cNvPr id="13" name="Content Placeholder 7"/>
          <p:cNvGraphicFramePr>
            <a:graphicFrameLocks/>
          </p:cNvGraphicFramePr>
          <p:nvPr>
            <p:extLst>
              <p:ext uri="{D42A27DB-BD31-4B8C-83A1-F6EECF244321}">
                <p14:modId xmlns:p14="http://schemas.microsoft.com/office/powerpoint/2010/main" val="4047806013"/>
              </p:ext>
            </p:extLst>
          </p:nvPr>
        </p:nvGraphicFramePr>
        <p:xfrm>
          <a:off x="838199" y="1820863"/>
          <a:ext cx="4467131" cy="1854200"/>
        </p:xfrm>
        <a:graphic>
          <a:graphicData uri="http://schemas.openxmlformats.org/drawingml/2006/table">
            <a:tbl>
              <a:tblPr firstRow="1" bandRow="1">
                <a:tableStyleId>{5C22544A-7EE6-4342-B048-85BDC9FD1C3A}</a:tableStyleId>
              </a:tblPr>
              <a:tblGrid>
                <a:gridCol w="1470435"/>
                <a:gridCol w="2996696"/>
              </a:tblGrid>
              <a:tr h="370840">
                <a:tc>
                  <a:txBody>
                    <a:bodyPr/>
                    <a:lstStyle/>
                    <a:p>
                      <a:pPr algn="ctr"/>
                      <a:r>
                        <a:rPr lang="en-US" dirty="0" smtClean="0"/>
                        <a:t>Cookie</a:t>
                      </a:r>
                      <a:r>
                        <a:rPr lang="en-US" baseline="0" dirty="0" smtClean="0"/>
                        <a:t> Key</a:t>
                      </a:r>
                      <a:endParaRPr lang="en-US" dirty="0"/>
                    </a:p>
                  </a:txBody>
                  <a:tcPr/>
                </a:tc>
                <a:tc>
                  <a:txBody>
                    <a:bodyPr/>
                    <a:lstStyle/>
                    <a:p>
                      <a:pPr algn="ctr"/>
                      <a:r>
                        <a:rPr lang="en-US" dirty="0" smtClean="0"/>
                        <a:t>Values</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var1</a:t>
                      </a:r>
                      <a:endParaRPr lang="en-US" dirty="0"/>
                    </a:p>
                  </a:txBody>
                  <a:tcPr/>
                </a:tc>
                <a:tc>
                  <a:txBody>
                    <a:bodyPr/>
                    <a:lstStyle/>
                    <a:p>
                      <a:r>
                        <a:rPr lang="en-US" dirty="0" smtClean="0">
                          <a:solidFill>
                            <a:srgbClr val="FF0000"/>
                          </a:solidFill>
                        </a:rPr>
                        <a:t>{1,[000001]}</a:t>
                      </a:r>
                      <a:endParaRPr lang="en-US" dirty="0">
                        <a:solidFill>
                          <a:srgbClr val="FF0000"/>
                        </a:solidFill>
                      </a:endParaRPr>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2" name="Title 1"/>
          <p:cNvSpPr>
            <a:spLocks noGrp="1"/>
          </p:cNvSpPr>
          <p:nvPr>
            <p:ph type="title"/>
          </p:nvPr>
        </p:nvSpPr>
        <p:spPr/>
        <p:txBody>
          <a:bodyPr/>
          <a:lstStyle/>
          <a:p>
            <a:r>
              <a:rPr lang="en-US" dirty="0" smtClean="0"/>
              <a:t>Race Detection Mechanism</a:t>
            </a:r>
            <a:endParaRPr lang="en-US" dirty="0"/>
          </a:p>
        </p:txBody>
      </p:sp>
      <p:sp>
        <p:nvSpPr>
          <p:cNvPr id="10" name="Rounded Rectangle 9"/>
          <p:cNvSpPr/>
          <p:nvPr/>
        </p:nvSpPr>
        <p:spPr>
          <a:xfrm>
            <a:off x="6183516" y="2475352"/>
            <a:ext cx="4753069" cy="3855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10" idx="1"/>
          </p:cNvCxnSpPr>
          <p:nvPr/>
        </p:nvCxnSpPr>
        <p:spPr>
          <a:xfrm flipH="1">
            <a:off x="4200807" y="2668124"/>
            <a:ext cx="1982709" cy="75076"/>
          </a:xfrm>
          <a:prstGeom prst="straightConnector1">
            <a:avLst/>
          </a:prstGeom>
          <a:ln w="66675">
            <a:solidFill>
              <a:srgbClr val="41719C"/>
            </a:solidFill>
            <a:tailEnd type="triangle"/>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p:txBody>
          <a:bodyPr/>
          <a:lstStyle/>
          <a:p>
            <a:r>
              <a:rPr lang="en-US" smtClean="0"/>
              <a:t>FSE'15 - Detecting JavaScript Races that Matter</a:t>
            </a:r>
            <a:endParaRPr lang="en-US" dirty="0"/>
          </a:p>
        </p:txBody>
      </p:sp>
      <p:sp>
        <p:nvSpPr>
          <p:cNvPr id="16" name="Date Placeholder 15"/>
          <p:cNvSpPr>
            <a:spLocks noGrp="1"/>
          </p:cNvSpPr>
          <p:nvPr>
            <p:ph type="dt" sz="half" idx="10"/>
          </p:nvPr>
        </p:nvSpPr>
        <p:spPr/>
        <p:txBody>
          <a:bodyPr/>
          <a:lstStyle/>
          <a:p>
            <a:fld id="{60B31D0A-4C8E-488A-A66E-BAFCB24C231A}" type="datetime1">
              <a:rPr lang="en-US" smtClean="0"/>
              <a:t>9/3/2015</a:t>
            </a:fld>
            <a:endParaRPr lang="en-US" dirty="0"/>
          </a:p>
        </p:txBody>
      </p:sp>
      <p:sp>
        <p:nvSpPr>
          <p:cNvPr id="17" name="Slide Number Placeholder 16"/>
          <p:cNvSpPr>
            <a:spLocks noGrp="1"/>
          </p:cNvSpPr>
          <p:nvPr>
            <p:ph type="sldNum" sz="quarter" idx="12"/>
          </p:nvPr>
        </p:nvSpPr>
        <p:spPr/>
        <p:txBody>
          <a:bodyPr/>
          <a:lstStyle/>
          <a:p>
            <a:fld id="{DDE0BCE7-CC03-4019-81D9-04C266089CF9}" type="slidenum">
              <a:rPr lang="en-US" smtClean="0"/>
              <a:pPr/>
              <a:t>20</a:t>
            </a:fld>
            <a:endParaRPr lang="en-US" dirty="0"/>
          </a:p>
        </p:txBody>
      </p:sp>
    </p:spTree>
    <p:extLst>
      <p:ext uri="{BB962C8B-B14F-4D97-AF65-F5344CB8AC3E}">
        <p14:creationId xmlns:p14="http://schemas.microsoft.com/office/powerpoint/2010/main" val="40778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grpId="0" nodeType="withEffect">
                                  <p:stCondLst>
                                    <p:cond delay="0"/>
                                  </p:stCondLst>
                                  <p:childTnLst>
                                    <p:animMotion origin="layout" path="M -3.33333E-6 1.11111E-6 L -0.00026 0.08773 " pathEditMode="relative" rAng="0" ptsTypes="AA">
                                      <p:cBhvr>
                                        <p:cTn id="8" dur="1000" fill="hold"/>
                                        <p:tgtEl>
                                          <p:spTgt spid="10"/>
                                        </p:tgtEl>
                                        <p:attrNameLst>
                                          <p:attrName>ppt_x</p:attrName>
                                          <p:attrName>ppt_y</p:attrName>
                                        </p:attrNameLst>
                                      </p:cBhvr>
                                      <p:rCtr x="-13"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Detection Mechanism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05726125"/>
              </p:ext>
            </p:extLst>
          </p:nvPr>
        </p:nvGraphicFramePr>
        <p:xfrm>
          <a:off x="838199" y="1820863"/>
          <a:ext cx="4467131" cy="1854200"/>
        </p:xfrm>
        <a:graphic>
          <a:graphicData uri="http://schemas.openxmlformats.org/drawingml/2006/table">
            <a:tbl>
              <a:tblPr firstRow="1" bandRow="1">
                <a:tableStyleId>{5C22544A-7EE6-4342-B048-85BDC9FD1C3A}</a:tableStyleId>
              </a:tblPr>
              <a:tblGrid>
                <a:gridCol w="1470435"/>
                <a:gridCol w="2996696"/>
              </a:tblGrid>
              <a:tr h="370840">
                <a:tc>
                  <a:txBody>
                    <a:bodyPr/>
                    <a:lstStyle/>
                    <a:p>
                      <a:pPr algn="ctr"/>
                      <a:r>
                        <a:rPr lang="en-US" dirty="0" smtClean="0"/>
                        <a:t>Cookie</a:t>
                      </a:r>
                      <a:r>
                        <a:rPr lang="en-US" baseline="0" dirty="0" smtClean="0"/>
                        <a:t> Key</a:t>
                      </a:r>
                      <a:endParaRPr lang="en-US" dirty="0"/>
                    </a:p>
                  </a:txBody>
                  <a:tcPr/>
                </a:tc>
                <a:tc>
                  <a:txBody>
                    <a:bodyPr/>
                    <a:lstStyle/>
                    <a:p>
                      <a:pPr algn="ctr"/>
                      <a:r>
                        <a:rPr lang="en-US" dirty="0" smtClean="0"/>
                        <a:t>Values</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var1</a:t>
                      </a:r>
                      <a:endParaRPr lang="en-US" dirty="0"/>
                    </a:p>
                  </a:txBody>
                  <a:tcPr/>
                </a:tc>
                <a:tc>
                  <a:txBody>
                    <a:bodyPr/>
                    <a:lstStyle/>
                    <a:p>
                      <a:r>
                        <a:rPr lang="en-US" dirty="0" smtClean="0"/>
                        <a:t>{</a:t>
                      </a:r>
                      <a:r>
                        <a:rPr lang="en-US" dirty="0" smtClean="0">
                          <a:solidFill>
                            <a:srgbClr val="FF0000"/>
                          </a:solidFill>
                        </a:rPr>
                        <a:t>5</a:t>
                      </a:r>
                      <a:r>
                        <a:rPr lang="en-US" dirty="0" smtClean="0"/>
                        <a:t>,[000001]}</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pic>
        <p:nvPicPr>
          <p:cNvPr id="9" name="Picture 8"/>
          <p:cNvPicPr>
            <a:picLocks noChangeAspect="1"/>
          </p:cNvPicPr>
          <p:nvPr/>
        </p:nvPicPr>
        <p:blipFill>
          <a:blip r:embed="rId3"/>
          <a:stretch>
            <a:fillRect/>
          </a:stretch>
        </p:blipFill>
        <p:spPr>
          <a:xfrm>
            <a:off x="6002445" y="1276634"/>
            <a:ext cx="4997515" cy="4958547"/>
          </a:xfrm>
          <a:prstGeom prst="rect">
            <a:avLst/>
          </a:prstGeom>
        </p:spPr>
      </p:pic>
      <p:sp>
        <p:nvSpPr>
          <p:cNvPr id="12" name="Rounded Rectangle 11"/>
          <p:cNvSpPr/>
          <p:nvPr/>
        </p:nvSpPr>
        <p:spPr>
          <a:xfrm>
            <a:off x="6183520" y="3081936"/>
            <a:ext cx="4753069" cy="3855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4191755" y="2743200"/>
            <a:ext cx="1991765" cy="506994"/>
          </a:xfrm>
          <a:prstGeom prst="straightConnector1">
            <a:avLst/>
          </a:prstGeom>
          <a:ln w="66675">
            <a:solidFill>
              <a:srgbClr val="41719C"/>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199" y="3849365"/>
            <a:ext cx="4467130" cy="830997"/>
          </a:xfrm>
          <a:prstGeom prst="rect">
            <a:avLst/>
          </a:prstGeom>
          <a:noFill/>
          <a:ln w="31750">
            <a:noFill/>
          </a:ln>
        </p:spPr>
        <p:txBody>
          <a:bodyPr wrap="square" rtlCol="0">
            <a:spAutoFit/>
          </a:bodyPr>
          <a:lstStyle/>
          <a:p>
            <a:pPr algn="ctr"/>
            <a:r>
              <a:rPr lang="en-US" sz="2400" dirty="0" smtClean="0"/>
              <a:t>Overwrite values with the happened-before block updates</a:t>
            </a:r>
          </a:p>
        </p:txBody>
      </p:sp>
      <p:sp>
        <p:nvSpPr>
          <p:cNvPr id="16" name="Footer Placeholder 15"/>
          <p:cNvSpPr>
            <a:spLocks noGrp="1"/>
          </p:cNvSpPr>
          <p:nvPr>
            <p:ph type="ftr" sz="quarter" idx="11"/>
          </p:nvPr>
        </p:nvSpPr>
        <p:spPr/>
        <p:txBody>
          <a:bodyPr/>
          <a:lstStyle/>
          <a:p>
            <a:r>
              <a:rPr lang="en-US" smtClean="0"/>
              <a:t>FSE'15 - Detecting JavaScript Races that Matter</a:t>
            </a:r>
            <a:endParaRPr lang="en-US" dirty="0"/>
          </a:p>
        </p:txBody>
      </p:sp>
      <p:sp>
        <p:nvSpPr>
          <p:cNvPr id="17" name="Date Placeholder 16"/>
          <p:cNvSpPr>
            <a:spLocks noGrp="1"/>
          </p:cNvSpPr>
          <p:nvPr>
            <p:ph type="dt" sz="half" idx="10"/>
          </p:nvPr>
        </p:nvSpPr>
        <p:spPr/>
        <p:txBody>
          <a:bodyPr/>
          <a:lstStyle/>
          <a:p>
            <a:fld id="{5FF66B77-760B-4069-BB90-EB90152ADE80}" type="datetime1">
              <a:rPr lang="en-US" smtClean="0"/>
              <a:t>9/3/2015</a:t>
            </a:fld>
            <a:endParaRPr lang="en-US" dirty="0"/>
          </a:p>
        </p:txBody>
      </p:sp>
      <p:sp>
        <p:nvSpPr>
          <p:cNvPr id="18" name="Slide Number Placeholder 17"/>
          <p:cNvSpPr>
            <a:spLocks noGrp="1"/>
          </p:cNvSpPr>
          <p:nvPr>
            <p:ph type="sldNum" sz="quarter" idx="12"/>
          </p:nvPr>
        </p:nvSpPr>
        <p:spPr/>
        <p:txBody>
          <a:bodyPr/>
          <a:lstStyle/>
          <a:p>
            <a:fld id="{DDE0BCE7-CC03-4019-81D9-04C266089CF9}" type="slidenum">
              <a:rPr lang="en-US" smtClean="0"/>
              <a:pPr/>
              <a:t>21</a:t>
            </a:fld>
            <a:endParaRPr lang="en-US" dirty="0"/>
          </a:p>
        </p:txBody>
      </p:sp>
    </p:spTree>
    <p:extLst>
      <p:ext uri="{BB962C8B-B14F-4D97-AF65-F5344CB8AC3E}">
        <p14:creationId xmlns:p14="http://schemas.microsoft.com/office/powerpoint/2010/main" val="509337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Detection Mechanism</a:t>
            </a:r>
            <a:endParaRPr lang="en-US" dirty="0"/>
          </a:p>
        </p:txBody>
      </p:sp>
      <p:graphicFrame>
        <p:nvGraphicFramePr>
          <p:cNvPr id="8" name="Content Placeholder 7"/>
          <p:cNvGraphicFramePr>
            <a:graphicFrameLocks noGrp="1"/>
          </p:cNvGraphicFramePr>
          <p:nvPr>
            <p:ph idx="1"/>
          </p:nvPr>
        </p:nvGraphicFramePr>
        <p:xfrm>
          <a:off x="838199" y="1820863"/>
          <a:ext cx="4467131" cy="1854200"/>
        </p:xfrm>
        <a:graphic>
          <a:graphicData uri="http://schemas.openxmlformats.org/drawingml/2006/table">
            <a:tbl>
              <a:tblPr firstRow="1" bandRow="1">
                <a:tableStyleId>{5C22544A-7EE6-4342-B048-85BDC9FD1C3A}</a:tableStyleId>
              </a:tblPr>
              <a:tblGrid>
                <a:gridCol w="1470435"/>
                <a:gridCol w="2996696"/>
              </a:tblGrid>
              <a:tr h="370840">
                <a:tc>
                  <a:txBody>
                    <a:bodyPr/>
                    <a:lstStyle/>
                    <a:p>
                      <a:pPr algn="ctr"/>
                      <a:r>
                        <a:rPr lang="en-US" dirty="0" smtClean="0"/>
                        <a:t>Cookie</a:t>
                      </a:r>
                      <a:r>
                        <a:rPr lang="en-US" baseline="0" dirty="0" smtClean="0"/>
                        <a:t> Key</a:t>
                      </a:r>
                      <a:endParaRPr lang="en-US" dirty="0"/>
                    </a:p>
                  </a:txBody>
                  <a:tcPr/>
                </a:tc>
                <a:tc>
                  <a:txBody>
                    <a:bodyPr/>
                    <a:lstStyle/>
                    <a:p>
                      <a:pPr algn="ctr"/>
                      <a:r>
                        <a:rPr lang="en-US" dirty="0" smtClean="0"/>
                        <a:t>Values</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var1</a:t>
                      </a:r>
                      <a:endParaRPr lang="en-US" dirty="0"/>
                    </a:p>
                  </a:txBody>
                  <a:tcPr/>
                </a:tc>
                <a:tc>
                  <a:txBody>
                    <a:bodyPr/>
                    <a:lstStyle/>
                    <a:p>
                      <a:r>
                        <a:rPr lang="en-US" dirty="0" smtClean="0"/>
                        <a:t>{</a:t>
                      </a:r>
                      <a:r>
                        <a:rPr lang="en-US" dirty="0" smtClean="0">
                          <a:solidFill>
                            <a:schemeClr val="tx1"/>
                          </a:solidFill>
                        </a:rPr>
                        <a:t>5</a:t>
                      </a:r>
                      <a:r>
                        <a:rPr lang="en-US" dirty="0" smtClean="0"/>
                        <a:t>,[000001]}</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pic>
        <p:nvPicPr>
          <p:cNvPr id="9" name="Picture 8"/>
          <p:cNvPicPr>
            <a:picLocks noChangeAspect="1"/>
          </p:cNvPicPr>
          <p:nvPr/>
        </p:nvPicPr>
        <p:blipFill>
          <a:blip r:embed="rId2"/>
          <a:stretch>
            <a:fillRect/>
          </a:stretch>
        </p:blipFill>
        <p:spPr>
          <a:xfrm>
            <a:off x="6002445" y="1276634"/>
            <a:ext cx="4997515" cy="4958547"/>
          </a:xfrm>
          <a:prstGeom prst="rect">
            <a:avLst/>
          </a:prstGeom>
        </p:spPr>
      </p:pic>
      <p:sp>
        <p:nvSpPr>
          <p:cNvPr id="12" name="Rounded Rectangle 11"/>
          <p:cNvSpPr/>
          <p:nvPr/>
        </p:nvSpPr>
        <p:spPr>
          <a:xfrm>
            <a:off x="6183520" y="3081936"/>
            <a:ext cx="4753069" cy="3855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FSE'15 - Detecting JavaScript Races that Matter</a:t>
            </a:r>
            <a:endParaRPr lang="en-US" dirty="0"/>
          </a:p>
        </p:txBody>
      </p:sp>
      <p:sp>
        <p:nvSpPr>
          <p:cNvPr id="15" name="Date Placeholder 14"/>
          <p:cNvSpPr>
            <a:spLocks noGrp="1"/>
          </p:cNvSpPr>
          <p:nvPr>
            <p:ph type="dt" sz="half" idx="10"/>
          </p:nvPr>
        </p:nvSpPr>
        <p:spPr/>
        <p:txBody>
          <a:bodyPr/>
          <a:lstStyle/>
          <a:p>
            <a:fld id="{1E17BBDE-2DCF-46C5-A365-9D4328732984}" type="datetime1">
              <a:rPr lang="en-US" smtClean="0"/>
              <a:t>9/3/2015</a:t>
            </a:fld>
            <a:endParaRPr lang="en-US" dirty="0"/>
          </a:p>
        </p:txBody>
      </p:sp>
      <p:sp>
        <p:nvSpPr>
          <p:cNvPr id="16" name="Slide Number Placeholder 15"/>
          <p:cNvSpPr>
            <a:spLocks noGrp="1"/>
          </p:cNvSpPr>
          <p:nvPr>
            <p:ph type="sldNum" sz="quarter" idx="12"/>
          </p:nvPr>
        </p:nvSpPr>
        <p:spPr/>
        <p:txBody>
          <a:bodyPr/>
          <a:lstStyle/>
          <a:p>
            <a:fld id="{DDE0BCE7-CC03-4019-81D9-04C266089CF9}" type="slidenum">
              <a:rPr lang="en-US" smtClean="0"/>
              <a:pPr/>
              <a:t>22</a:t>
            </a:fld>
            <a:endParaRPr lang="en-US" dirty="0"/>
          </a:p>
        </p:txBody>
      </p:sp>
    </p:spTree>
    <p:extLst>
      <p:ext uri="{BB962C8B-B14F-4D97-AF65-F5344CB8AC3E}">
        <p14:creationId xmlns:p14="http://schemas.microsoft.com/office/powerpoint/2010/main" val="173219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0.00047 L 0.00039 0.11667 " pathEditMode="relative" rAng="0" ptsTypes="AA">
                                      <p:cBhvr>
                                        <p:cTn id="6" dur="1000" fill="hold"/>
                                        <p:tgtEl>
                                          <p:spTgt spid="12"/>
                                        </p:tgtEl>
                                        <p:attrNameLst>
                                          <p:attrName>ppt_x</p:attrName>
                                          <p:attrName>ppt_y</p:attrName>
                                        </p:attrNameLst>
                                      </p:cBhvr>
                                      <p:rCtr x="1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Detection Mechanism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34670089"/>
              </p:ext>
            </p:extLst>
          </p:nvPr>
        </p:nvGraphicFramePr>
        <p:xfrm>
          <a:off x="838199" y="1820863"/>
          <a:ext cx="4467131" cy="1854200"/>
        </p:xfrm>
        <a:graphic>
          <a:graphicData uri="http://schemas.openxmlformats.org/drawingml/2006/table">
            <a:tbl>
              <a:tblPr firstRow="1" bandRow="1">
                <a:tableStyleId>{5C22544A-7EE6-4342-B048-85BDC9FD1C3A}</a:tableStyleId>
              </a:tblPr>
              <a:tblGrid>
                <a:gridCol w="1470435"/>
                <a:gridCol w="2996696"/>
              </a:tblGrid>
              <a:tr h="370840">
                <a:tc>
                  <a:txBody>
                    <a:bodyPr/>
                    <a:lstStyle/>
                    <a:p>
                      <a:pPr algn="ctr"/>
                      <a:r>
                        <a:rPr lang="en-US" dirty="0" smtClean="0"/>
                        <a:t>Cookie</a:t>
                      </a:r>
                      <a:r>
                        <a:rPr lang="en-US" baseline="0" dirty="0" smtClean="0"/>
                        <a:t> Key</a:t>
                      </a:r>
                      <a:endParaRPr lang="en-US" dirty="0"/>
                    </a:p>
                  </a:txBody>
                  <a:tcPr/>
                </a:tc>
                <a:tc>
                  <a:txBody>
                    <a:bodyPr/>
                    <a:lstStyle/>
                    <a:p>
                      <a:pPr algn="ctr"/>
                      <a:r>
                        <a:rPr lang="en-US" dirty="0" smtClean="0"/>
                        <a:t>Values</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var1</a:t>
                      </a:r>
                      <a:endParaRPr lang="en-US" dirty="0"/>
                    </a:p>
                  </a:txBody>
                  <a:tcPr/>
                </a:tc>
                <a:tc>
                  <a:txBody>
                    <a:bodyPr/>
                    <a:lstStyle/>
                    <a:p>
                      <a:r>
                        <a:rPr lang="en-US" dirty="0" smtClean="0"/>
                        <a:t>{</a:t>
                      </a:r>
                      <a:r>
                        <a:rPr lang="en-US" dirty="0" smtClean="0">
                          <a:solidFill>
                            <a:schemeClr val="tx1"/>
                          </a:solidFill>
                        </a:rPr>
                        <a:t>5</a:t>
                      </a:r>
                      <a:r>
                        <a:rPr lang="en-US" dirty="0" smtClean="0"/>
                        <a:t>,[000001]}, </a:t>
                      </a:r>
                      <a:r>
                        <a:rPr lang="en-US" dirty="0" smtClean="0">
                          <a:solidFill>
                            <a:srgbClr val="FF0000"/>
                          </a:solidFill>
                        </a:rPr>
                        <a:t>{2,</a:t>
                      </a:r>
                      <a:r>
                        <a:rPr lang="en-US" baseline="0" dirty="0" smtClean="0">
                          <a:solidFill>
                            <a:srgbClr val="FF0000"/>
                          </a:solidFill>
                        </a:rPr>
                        <a:t>[000000]}</a:t>
                      </a:r>
                      <a:endParaRPr lang="en-US" dirty="0">
                        <a:solidFill>
                          <a:srgbClr val="FF0000"/>
                        </a:solidFill>
                      </a:endParaRPr>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pic>
        <p:nvPicPr>
          <p:cNvPr id="9" name="Picture 8"/>
          <p:cNvPicPr>
            <a:picLocks noChangeAspect="1"/>
          </p:cNvPicPr>
          <p:nvPr/>
        </p:nvPicPr>
        <p:blipFill>
          <a:blip r:embed="rId3"/>
          <a:stretch>
            <a:fillRect/>
          </a:stretch>
        </p:blipFill>
        <p:spPr>
          <a:xfrm>
            <a:off x="6002445" y="1276634"/>
            <a:ext cx="4997515" cy="4958547"/>
          </a:xfrm>
          <a:prstGeom prst="rect">
            <a:avLst/>
          </a:prstGeom>
        </p:spPr>
      </p:pic>
      <p:sp>
        <p:nvSpPr>
          <p:cNvPr id="12" name="Rounded Rectangle 11"/>
          <p:cNvSpPr/>
          <p:nvPr/>
        </p:nvSpPr>
        <p:spPr>
          <a:xfrm>
            <a:off x="6183520" y="3878640"/>
            <a:ext cx="4753069" cy="3855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4648200" y="2851842"/>
            <a:ext cx="1535320" cy="1231272"/>
          </a:xfrm>
          <a:prstGeom prst="straightConnector1">
            <a:avLst/>
          </a:prstGeom>
          <a:ln w="66675">
            <a:solidFill>
              <a:srgbClr val="41719C"/>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199" y="3849365"/>
            <a:ext cx="4467130" cy="830997"/>
          </a:xfrm>
          <a:prstGeom prst="rect">
            <a:avLst/>
          </a:prstGeom>
          <a:noFill/>
          <a:ln w="38100">
            <a:noFill/>
          </a:ln>
        </p:spPr>
        <p:txBody>
          <a:bodyPr wrap="square" rtlCol="0">
            <a:spAutoFit/>
          </a:bodyPr>
          <a:lstStyle/>
          <a:p>
            <a:pPr algn="ctr"/>
            <a:r>
              <a:rPr lang="en-US" sz="2400" dirty="0" smtClean="0"/>
              <a:t>Merge values from concurrent block updates</a:t>
            </a:r>
          </a:p>
        </p:txBody>
      </p:sp>
      <p:sp>
        <p:nvSpPr>
          <p:cNvPr id="14" name="TextBox 13"/>
          <p:cNvSpPr txBox="1"/>
          <p:nvPr/>
        </p:nvSpPr>
        <p:spPr>
          <a:xfrm>
            <a:off x="590501" y="4772584"/>
            <a:ext cx="4962526" cy="1569660"/>
          </a:xfrm>
          <a:prstGeom prst="rect">
            <a:avLst/>
          </a:prstGeom>
          <a:noFill/>
          <a:ln w="38100">
            <a:solidFill>
              <a:schemeClr val="tx1"/>
            </a:solidFill>
          </a:ln>
        </p:spPr>
        <p:txBody>
          <a:bodyPr wrap="square" rtlCol="0">
            <a:spAutoFit/>
          </a:bodyPr>
          <a:lstStyle/>
          <a:p>
            <a:pPr algn="ctr"/>
            <a:r>
              <a:rPr lang="en-US" sz="3200" dirty="0" smtClean="0"/>
              <a:t>Multiple values in a state </a:t>
            </a:r>
            <a:r>
              <a:rPr lang="en-US" sz="3200" dirty="0"/>
              <a:t>points out to </a:t>
            </a:r>
            <a:r>
              <a:rPr lang="en-US" sz="3200" dirty="0" smtClean="0"/>
              <a:t>a </a:t>
            </a:r>
            <a:r>
              <a:rPr lang="en-US" sz="3200" dirty="0"/>
              <a:t>presence of </a:t>
            </a:r>
            <a:r>
              <a:rPr lang="en-US" sz="3200" b="1" dirty="0"/>
              <a:t>scheduling dependencies</a:t>
            </a:r>
            <a:endParaRPr lang="en-US" sz="3200" b="1" dirty="0" smtClean="0"/>
          </a:p>
        </p:txBody>
      </p:sp>
      <p:sp>
        <p:nvSpPr>
          <p:cNvPr id="17" name="Footer Placeholder 16"/>
          <p:cNvSpPr>
            <a:spLocks noGrp="1"/>
          </p:cNvSpPr>
          <p:nvPr>
            <p:ph type="ftr" sz="quarter" idx="11"/>
          </p:nvPr>
        </p:nvSpPr>
        <p:spPr/>
        <p:txBody>
          <a:bodyPr/>
          <a:lstStyle/>
          <a:p>
            <a:r>
              <a:rPr lang="en-US" smtClean="0"/>
              <a:t>FSE'15 - Detecting JavaScript Races that Matter</a:t>
            </a:r>
            <a:endParaRPr lang="en-US" dirty="0"/>
          </a:p>
        </p:txBody>
      </p:sp>
      <p:sp>
        <p:nvSpPr>
          <p:cNvPr id="18" name="Date Placeholder 17"/>
          <p:cNvSpPr>
            <a:spLocks noGrp="1"/>
          </p:cNvSpPr>
          <p:nvPr>
            <p:ph type="dt" sz="half" idx="10"/>
          </p:nvPr>
        </p:nvSpPr>
        <p:spPr/>
        <p:txBody>
          <a:bodyPr/>
          <a:lstStyle/>
          <a:p>
            <a:fld id="{D72301DE-EC73-4E3B-BF7C-60BD6E1FD9DE}" type="datetime1">
              <a:rPr lang="en-US" smtClean="0"/>
              <a:t>9/3/2015</a:t>
            </a:fld>
            <a:endParaRPr lang="en-US" dirty="0"/>
          </a:p>
        </p:txBody>
      </p:sp>
      <p:sp>
        <p:nvSpPr>
          <p:cNvPr id="19" name="Slide Number Placeholder 18"/>
          <p:cNvSpPr>
            <a:spLocks noGrp="1"/>
          </p:cNvSpPr>
          <p:nvPr>
            <p:ph type="sldNum" sz="quarter" idx="12"/>
          </p:nvPr>
        </p:nvSpPr>
        <p:spPr/>
        <p:txBody>
          <a:bodyPr/>
          <a:lstStyle/>
          <a:p>
            <a:fld id="{DDE0BCE7-CC03-4019-81D9-04C266089CF9}" type="slidenum">
              <a:rPr lang="en-US" smtClean="0"/>
              <a:pPr/>
              <a:t>23</a:t>
            </a:fld>
            <a:endParaRPr lang="en-US" dirty="0"/>
          </a:p>
        </p:txBody>
      </p:sp>
    </p:spTree>
    <p:extLst>
      <p:ext uri="{BB962C8B-B14F-4D97-AF65-F5344CB8AC3E}">
        <p14:creationId xmlns:p14="http://schemas.microsoft.com/office/powerpoint/2010/main" val="4860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t>Evaluation</a:t>
            </a:r>
            <a:endParaRPr lang="en-US" dirty="0"/>
          </a:p>
        </p:txBody>
      </p:sp>
      <p:sp>
        <p:nvSpPr>
          <p:cNvPr id="7" name="Text Placeholder 6"/>
          <p:cNvSpPr>
            <a:spLocks noGrp="1"/>
          </p:cNvSpPr>
          <p:nvPr>
            <p:ph type="body" idx="1"/>
          </p:nvPr>
        </p:nvSpPr>
        <p:spPr/>
        <p:txBody>
          <a:bodyPr/>
          <a:lstStyle/>
          <a:p>
            <a:endParaRPr lang="en-US" dirty="0"/>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a:p>
        </p:txBody>
      </p:sp>
      <p:sp>
        <p:nvSpPr>
          <p:cNvPr id="13" name="Date Placeholder 12"/>
          <p:cNvSpPr>
            <a:spLocks noGrp="1"/>
          </p:cNvSpPr>
          <p:nvPr>
            <p:ph type="dt" sz="half" idx="10"/>
          </p:nvPr>
        </p:nvSpPr>
        <p:spPr/>
        <p:txBody>
          <a:bodyPr/>
          <a:lstStyle/>
          <a:p>
            <a:fld id="{5D874E91-B3C3-4A5F-A781-DEC1432A4017}" type="datetime1">
              <a:rPr lang="en-US" smtClean="0"/>
              <a:t>9/3/2015</a:t>
            </a:fld>
            <a:endParaRPr lang="en-US"/>
          </a:p>
        </p:txBody>
      </p:sp>
      <p:sp>
        <p:nvSpPr>
          <p:cNvPr id="14" name="Slide Number Placeholder 13"/>
          <p:cNvSpPr>
            <a:spLocks noGrp="1"/>
          </p:cNvSpPr>
          <p:nvPr>
            <p:ph type="sldNum" sz="quarter" idx="12"/>
          </p:nvPr>
        </p:nvSpPr>
        <p:spPr/>
        <p:txBody>
          <a:bodyPr/>
          <a:lstStyle/>
          <a:p>
            <a:fld id="{DDE0BCE7-CC03-4019-81D9-04C266089CF9}" type="slidenum">
              <a:rPr lang="en-US" smtClean="0"/>
              <a:t>24</a:t>
            </a:fld>
            <a:endParaRPr lang="en-US"/>
          </a:p>
        </p:txBody>
      </p:sp>
    </p:spTree>
    <p:extLst>
      <p:ext uri="{BB962C8B-B14F-4D97-AF65-F5344CB8AC3E}">
        <p14:creationId xmlns:p14="http://schemas.microsoft.com/office/powerpoint/2010/main" val="21228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dirty="0" smtClean="0"/>
              <a:t>Used 26 web  sites from Alexa top 4,000 that use XHRs heavily </a:t>
            </a:r>
          </a:p>
          <a:p>
            <a:endParaRPr lang="en-US" dirty="0"/>
          </a:p>
          <a:p>
            <a:r>
              <a:rPr lang="en-US" dirty="0" smtClean="0"/>
              <a:t>Collected traces by browsing web sites </a:t>
            </a:r>
            <a:r>
              <a:rPr lang="en-US" dirty="0" smtClean="0"/>
              <a:t>manually using </a:t>
            </a:r>
            <a:r>
              <a:rPr lang="en-US" dirty="0"/>
              <a:t>instrumented Firefox</a:t>
            </a:r>
          </a:p>
          <a:p>
            <a:pPr marL="0" indent="0">
              <a:buNone/>
            </a:pPr>
            <a:endParaRPr lang="en-US" dirty="0"/>
          </a:p>
          <a:p>
            <a:r>
              <a:rPr lang="en-US" dirty="0" smtClean="0"/>
              <a:t>Analyzed with our race detection </a:t>
            </a:r>
            <a:r>
              <a:rPr lang="en-US" dirty="0" smtClean="0"/>
              <a:t>mechanism</a:t>
            </a:r>
            <a:endParaRPr lang="en-US" dirty="0"/>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61020972-6394-4037-881C-461B04A371B1}"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25</a:t>
            </a:fld>
            <a:endParaRPr lang="en-US" dirty="0"/>
          </a:p>
        </p:txBody>
      </p:sp>
    </p:spTree>
    <p:extLst>
      <p:ext uri="{BB962C8B-B14F-4D97-AF65-F5344CB8AC3E}">
        <p14:creationId xmlns:p14="http://schemas.microsoft.com/office/powerpoint/2010/main" val="18593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Benchmarks: Web Sites That Use XHR Heavily</a:t>
            </a:r>
            <a:endParaRPr lang="en-US"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079" y="1374880"/>
            <a:ext cx="8498929" cy="498147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56" t="5896" b="-1"/>
          <a:stretch/>
        </p:blipFill>
        <p:spPr>
          <a:xfrm>
            <a:off x="208229" y="2582299"/>
            <a:ext cx="11639739" cy="402417"/>
          </a:xfrm>
          <a:prstGeom prst="rect">
            <a:avLst/>
          </a:prstGeom>
        </p:spPr>
      </p:pic>
      <p:sp>
        <p:nvSpPr>
          <p:cNvPr id="13" name="Footer Placeholder 12"/>
          <p:cNvSpPr>
            <a:spLocks noGrp="1"/>
          </p:cNvSpPr>
          <p:nvPr>
            <p:ph type="ftr" sz="quarter" idx="11"/>
          </p:nvPr>
        </p:nvSpPr>
        <p:spPr/>
        <p:txBody>
          <a:bodyPr/>
          <a:lstStyle/>
          <a:p>
            <a:r>
              <a:rPr lang="en-US" smtClean="0"/>
              <a:t>FSE'15 - Detecting JavaScript Races that Matter</a:t>
            </a:r>
            <a:endParaRPr lang="en-US" dirty="0"/>
          </a:p>
        </p:txBody>
      </p:sp>
      <p:sp>
        <p:nvSpPr>
          <p:cNvPr id="14" name="Date Placeholder 13"/>
          <p:cNvSpPr>
            <a:spLocks noGrp="1"/>
          </p:cNvSpPr>
          <p:nvPr>
            <p:ph type="dt" sz="half" idx="10"/>
          </p:nvPr>
        </p:nvSpPr>
        <p:spPr/>
        <p:txBody>
          <a:bodyPr/>
          <a:lstStyle/>
          <a:p>
            <a:fld id="{D20B0388-0DB8-45C8-8A14-2D3991C5405C}" type="datetime1">
              <a:rPr lang="en-US" smtClean="0"/>
              <a:t>9/3/2015</a:t>
            </a:fld>
            <a:endParaRPr lang="en-US" dirty="0"/>
          </a:p>
        </p:txBody>
      </p:sp>
      <p:sp>
        <p:nvSpPr>
          <p:cNvPr id="20" name="Slide Number Placeholder 19"/>
          <p:cNvSpPr>
            <a:spLocks noGrp="1"/>
          </p:cNvSpPr>
          <p:nvPr>
            <p:ph type="sldNum" sz="quarter" idx="12"/>
          </p:nvPr>
        </p:nvSpPr>
        <p:spPr/>
        <p:txBody>
          <a:bodyPr/>
          <a:lstStyle/>
          <a:p>
            <a:fld id="{DDE0BCE7-CC03-4019-81D9-04C266089CF9}" type="slidenum">
              <a:rPr lang="en-US" smtClean="0"/>
              <a:pPr/>
              <a:t>26</a:t>
            </a:fld>
            <a:endParaRPr lang="en-US" dirty="0"/>
          </a:p>
        </p:txBody>
      </p:sp>
      <p:sp>
        <p:nvSpPr>
          <p:cNvPr id="17" name="Rounded Rectangular Callout 16"/>
          <p:cNvSpPr/>
          <p:nvPr/>
        </p:nvSpPr>
        <p:spPr>
          <a:xfrm>
            <a:off x="3801520" y="3961643"/>
            <a:ext cx="4884646" cy="1374128"/>
          </a:xfrm>
          <a:prstGeom prst="wedgeRoundRectCallout">
            <a:avLst>
              <a:gd name="adj1" fmla="val -58537"/>
              <a:gd name="adj2" fmla="val -1318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XHRs are heavily used </a:t>
            </a:r>
            <a:endParaRPr lang="en-US" sz="2800" b="1" dirty="0"/>
          </a:p>
        </p:txBody>
      </p:sp>
      <p:sp>
        <p:nvSpPr>
          <p:cNvPr id="18" name="Rounded Rectangular Callout 17"/>
          <p:cNvSpPr/>
          <p:nvPr/>
        </p:nvSpPr>
        <p:spPr>
          <a:xfrm>
            <a:off x="3801520" y="3961249"/>
            <a:ext cx="4884646" cy="1374128"/>
          </a:xfrm>
          <a:prstGeom prst="wedgeRoundRectCallout">
            <a:avLst>
              <a:gd name="adj1" fmla="val 6738"/>
              <a:gd name="adj2" fmla="val -13184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Persistent state updates</a:t>
            </a:r>
            <a:endParaRPr lang="en-US" sz="2800" b="1" dirty="0"/>
          </a:p>
        </p:txBody>
      </p:sp>
      <p:sp>
        <p:nvSpPr>
          <p:cNvPr id="19" name="Rounded Rectangular Callout 18"/>
          <p:cNvSpPr/>
          <p:nvPr/>
        </p:nvSpPr>
        <p:spPr>
          <a:xfrm>
            <a:off x="3801520" y="3961249"/>
            <a:ext cx="4884646" cy="1374128"/>
          </a:xfrm>
          <a:prstGeom prst="wedgeRoundRectCallout">
            <a:avLst>
              <a:gd name="adj1" fmla="val 76880"/>
              <a:gd name="adj2" fmla="val -12814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DOM state updated frequently</a:t>
            </a:r>
            <a:endParaRPr lang="en-US" sz="2800" b="1" dirty="0"/>
          </a:p>
        </p:txBody>
      </p:sp>
    </p:spTree>
    <p:extLst>
      <p:ext uri="{BB962C8B-B14F-4D97-AF65-F5344CB8AC3E}">
        <p14:creationId xmlns:p14="http://schemas.microsoft.com/office/powerpoint/2010/main" val="163078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 Statistics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2148" y="1319514"/>
            <a:ext cx="4372157" cy="4857449"/>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 y="3110195"/>
            <a:ext cx="10713244" cy="424779"/>
          </a:xfrm>
          <a:prstGeom prst="rect">
            <a:avLst/>
          </a:prstGeom>
        </p:spPr>
      </p:pic>
      <p:sp>
        <p:nvSpPr>
          <p:cNvPr id="13" name="Footer Placeholder 12"/>
          <p:cNvSpPr>
            <a:spLocks noGrp="1"/>
          </p:cNvSpPr>
          <p:nvPr>
            <p:ph type="ftr" sz="quarter" idx="11"/>
          </p:nvPr>
        </p:nvSpPr>
        <p:spPr/>
        <p:txBody>
          <a:bodyPr/>
          <a:lstStyle/>
          <a:p>
            <a:r>
              <a:rPr lang="en-US" smtClean="0"/>
              <a:t>FSE'15 - Detecting JavaScript Races that Matter</a:t>
            </a:r>
            <a:endParaRPr lang="en-US" dirty="0"/>
          </a:p>
        </p:txBody>
      </p:sp>
      <p:sp>
        <p:nvSpPr>
          <p:cNvPr id="14" name="Date Placeholder 13"/>
          <p:cNvSpPr>
            <a:spLocks noGrp="1"/>
          </p:cNvSpPr>
          <p:nvPr>
            <p:ph type="dt" sz="half" idx="10"/>
          </p:nvPr>
        </p:nvSpPr>
        <p:spPr/>
        <p:txBody>
          <a:bodyPr/>
          <a:lstStyle/>
          <a:p>
            <a:fld id="{A6812070-A459-4EE3-B3E0-EC65E547BEB5}" type="datetime1">
              <a:rPr lang="en-US" smtClean="0"/>
              <a:t>9/3/2015</a:t>
            </a:fld>
            <a:endParaRPr lang="en-US" dirty="0"/>
          </a:p>
        </p:txBody>
      </p:sp>
      <p:sp>
        <p:nvSpPr>
          <p:cNvPr id="16" name="Rounded Rectangular Callout 15"/>
          <p:cNvSpPr/>
          <p:nvPr/>
        </p:nvSpPr>
        <p:spPr>
          <a:xfrm>
            <a:off x="273142" y="4233716"/>
            <a:ext cx="5327558" cy="2171014"/>
          </a:xfrm>
          <a:prstGeom prst="wedgeRoundRectCallout">
            <a:avLst>
              <a:gd name="adj1" fmla="val 71199"/>
              <a:gd name="adj2" fmla="val -901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Size of the traces are manageably small and well suited for compression</a:t>
            </a:r>
            <a:endParaRPr lang="en-US" sz="2800" b="1" dirty="0"/>
          </a:p>
        </p:txBody>
      </p:sp>
      <p:sp>
        <p:nvSpPr>
          <p:cNvPr id="17" name="Rounded Rectangular Callout 16"/>
          <p:cNvSpPr/>
          <p:nvPr/>
        </p:nvSpPr>
        <p:spPr>
          <a:xfrm>
            <a:off x="3746648" y="4241436"/>
            <a:ext cx="5327558" cy="2171014"/>
          </a:xfrm>
          <a:prstGeom prst="wedgeRoundRectCallout">
            <a:avLst>
              <a:gd name="adj1" fmla="val 71199"/>
              <a:gd name="adj2" fmla="val -901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The analysis can be applied online given the analysis time vs browsing time ratio</a:t>
            </a:r>
            <a:endParaRPr lang="en-US" sz="2800" dirty="0"/>
          </a:p>
        </p:txBody>
      </p:sp>
      <p:sp>
        <p:nvSpPr>
          <p:cNvPr id="18" name="Slide Number Placeholder 17"/>
          <p:cNvSpPr>
            <a:spLocks noGrp="1"/>
          </p:cNvSpPr>
          <p:nvPr>
            <p:ph type="sldNum" sz="quarter" idx="12"/>
          </p:nvPr>
        </p:nvSpPr>
        <p:spPr/>
        <p:txBody>
          <a:bodyPr/>
          <a:lstStyle/>
          <a:p>
            <a:fld id="{DDE0BCE7-CC03-4019-81D9-04C266089CF9}" type="slidenum">
              <a:rPr lang="en-US" smtClean="0"/>
              <a:pPr/>
              <a:t>27</a:t>
            </a:fld>
            <a:endParaRPr lang="en-US" dirty="0"/>
          </a:p>
        </p:txBody>
      </p:sp>
    </p:spTree>
    <p:extLst>
      <p:ext uri="{BB962C8B-B14F-4D97-AF65-F5344CB8AC3E}">
        <p14:creationId xmlns:p14="http://schemas.microsoft.com/office/powerpoint/2010/main" val="35873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ontent Placeholder 7"/>
          <p:cNvGraphicFramePr>
            <a:graphicFrameLocks/>
          </p:cNvGraphicFramePr>
          <p:nvPr>
            <p:extLst>
              <p:ext uri="{D42A27DB-BD31-4B8C-83A1-F6EECF244321}">
                <p14:modId xmlns:p14="http://schemas.microsoft.com/office/powerpoint/2010/main" val="2814333106"/>
              </p:ext>
            </p:extLst>
          </p:nvPr>
        </p:nvGraphicFramePr>
        <p:xfrm>
          <a:off x="5744309" y="1397005"/>
          <a:ext cx="5917920" cy="4775196"/>
        </p:xfrm>
        <a:graphic>
          <a:graphicData uri="http://schemas.openxmlformats.org/drawingml/2006/chart">
            <c:chart xmlns:c="http://schemas.openxmlformats.org/drawingml/2006/chart" xmlns:r="http://schemas.openxmlformats.org/officeDocument/2006/relationships" r:id="rId3"/>
          </a:graphicData>
        </a:graphic>
      </p:graphicFrame>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8200" y="1388951"/>
            <a:ext cx="4456914" cy="4803914"/>
          </a:xfrm>
        </p:spPr>
      </p:pic>
      <p:sp>
        <p:nvSpPr>
          <p:cNvPr id="2" name="Title 1"/>
          <p:cNvSpPr>
            <a:spLocks noGrp="1"/>
          </p:cNvSpPr>
          <p:nvPr>
            <p:ph type="title"/>
          </p:nvPr>
        </p:nvSpPr>
        <p:spPr/>
        <p:txBody>
          <a:bodyPr/>
          <a:lstStyle/>
          <a:p>
            <a:r>
              <a:rPr lang="en-US" dirty="0" smtClean="0"/>
              <a:t>Detected JS Races</a:t>
            </a:r>
            <a:endParaRPr lang="en-US" dirty="0"/>
          </a:p>
        </p:txBody>
      </p:sp>
      <p:sp>
        <p:nvSpPr>
          <p:cNvPr id="17" name="Footer Placeholder 16"/>
          <p:cNvSpPr>
            <a:spLocks noGrp="1"/>
          </p:cNvSpPr>
          <p:nvPr>
            <p:ph type="ftr" sz="quarter" idx="11"/>
          </p:nvPr>
        </p:nvSpPr>
        <p:spPr/>
        <p:txBody>
          <a:bodyPr/>
          <a:lstStyle/>
          <a:p>
            <a:r>
              <a:rPr lang="en-US" smtClean="0"/>
              <a:t>FSE'15 - Detecting JavaScript Races that Matter</a:t>
            </a:r>
            <a:endParaRPr lang="en-US" dirty="0"/>
          </a:p>
        </p:txBody>
      </p:sp>
      <p:sp>
        <p:nvSpPr>
          <p:cNvPr id="18" name="Date Placeholder 17"/>
          <p:cNvSpPr>
            <a:spLocks noGrp="1"/>
          </p:cNvSpPr>
          <p:nvPr>
            <p:ph type="dt" sz="half" idx="10"/>
          </p:nvPr>
        </p:nvSpPr>
        <p:spPr/>
        <p:txBody>
          <a:bodyPr/>
          <a:lstStyle/>
          <a:p>
            <a:fld id="{A4480764-093B-41F4-850B-38690F06D9ED}" type="datetime1">
              <a:rPr lang="en-US" smtClean="0"/>
              <a:t>9/3/2015</a:t>
            </a:fld>
            <a:endParaRPr lang="en-US" dirty="0"/>
          </a:p>
        </p:txBody>
      </p:sp>
      <p:grpSp>
        <p:nvGrpSpPr>
          <p:cNvPr id="25" name="Group 24"/>
          <p:cNvGrpSpPr/>
          <p:nvPr/>
        </p:nvGrpSpPr>
        <p:grpSpPr>
          <a:xfrm>
            <a:off x="2188294" y="1397004"/>
            <a:ext cx="7007497" cy="2498045"/>
            <a:chOff x="3520803" y="3647037"/>
            <a:chExt cx="4647837" cy="1565521"/>
          </a:xfrm>
        </p:grpSpPr>
        <p:pic>
          <p:nvPicPr>
            <p:cNvPr id="23" name="Picture 22" descr="Screen Clipping"/>
            <p:cNvPicPr>
              <a:picLocks noChangeAspect="1"/>
            </p:cNvPicPr>
            <p:nvPr/>
          </p:nvPicPr>
          <p:blipFill rotWithShape="1">
            <a:blip r:embed="rId5">
              <a:extLst>
                <a:ext uri="{28A0092B-C50C-407E-A947-70E740481C1C}">
                  <a14:useLocalDpi xmlns:a14="http://schemas.microsoft.com/office/drawing/2010/main" val="0"/>
                </a:ext>
              </a:extLst>
            </a:blip>
            <a:srcRect l="1480" t="10367" r="1081"/>
            <a:stretch/>
          </p:blipFill>
          <p:spPr>
            <a:xfrm>
              <a:off x="3528060" y="4747260"/>
              <a:ext cx="4640580" cy="465298"/>
            </a:xfrm>
            <a:prstGeom prst="rect">
              <a:avLst/>
            </a:prstGeom>
          </p:spPr>
        </p:pic>
        <p:pic>
          <p:nvPicPr>
            <p:cNvPr id="24" name="Picture 2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0803" y="3647037"/>
              <a:ext cx="4619659" cy="1109671"/>
            </a:xfrm>
            <a:prstGeom prst="rect">
              <a:avLst/>
            </a:prstGeom>
          </p:spPr>
        </p:pic>
      </p:grpSp>
      <p:sp>
        <p:nvSpPr>
          <p:cNvPr id="3" name="Rounded Rectangular Callout 2"/>
          <p:cNvSpPr/>
          <p:nvPr/>
        </p:nvSpPr>
        <p:spPr>
          <a:xfrm>
            <a:off x="273142" y="4233716"/>
            <a:ext cx="4773350" cy="2171014"/>
          </a:xfrm>
          <a:prstGeom prst="wedgeRoundRectCallout">
            <a:avLst>
              <a:gd name="adj1" fmla="val 50817"/>
              <a:gd name="adj2" fmla="val -8748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Detected only </a:t>
            </a:r>
          </a:p>
          <a:p>
            <a:pPr algn="ctr"/>
            <a:r>
              <a:rPr lang="en-US" sz="2800" dirty="0" smtClean="0"/>
              <a:t>19 harmful races on </a:t>
            </a:r>
            <a:r>
              <a:rPr lang="en-US" sz="2800" b="1" dirty="0" smtClean="0"/>
              <a:t>persistent</a:t>
            </a:r>
            <a:r>
              <a:rPr lang="en-US" sz="2800" dirty="0" smtClean="0"/>
              <a:t> + </a:t>
            </a:r>
            <a:r>
              <a:rPr lang="en-US" sz="2800" b="1" dirty="0" smtClean="0"/>
              <a:t>session</a:t>
            </a:r>
            <a:r>
              <a:rPr lang="en-US" sz="2800" dirty="0" smtClean="0"/>
              <a:t> </a:t>
            </a:r>
            <a:r>
              <a:rPr lang="en-US" sz="2800" b="1" dirty="0" smtClean="0"/>
              <a:t>state</a:t>
            </a:r>
            <a:endParaRPr lang="en-US" sz="2800" b="1" dirty="0"/>
          </a:p>
        </p:txBody>
      </p:sp>
      <p:sp>
        <p:nvSpPr>
          <p:cNvPr id="26" name="Rounded Rectangular Callout 25"/>
          <p:cNvSpPr/>
          <p:nvPr/>
        </p:nvSpPr>
        <p:spPr>
          <a:xfrm>
            <a:off x="7343075" y="4290032"/>
            <a:ext cx="4575782" cy="2114698"/>
          </a:xfrm>
          <a:prstGeom prst="wedgeRoundRectCallout">
            <a:avLst>
              <a:gd name="adj1" fmla="val -41575"/>
              <a:gd name="adj2" fmla="val -916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800" dirty="0">
                <a:solidFill>
                  <a:prstClr val="black"/>
                </a:solidFill>
              </a:rPr>
              <a:t>Detected </a:t>
            </a:r>
            <a:r>
              <a:rPr lang="en-US" sz="2800" dirty="0" smtClean="0">
                <a:solidFill>
                  <a:prstClr val="black"/>
                </a:solidFill>
              </a:rPr>
              <a:t>over </a:t>
            </a:r>
          </a:p>
          <a:p>
            <a:pPr lvl="0" algn="ctr"/>
            <a:r>
              <a:rPr lang="en-US" sz="2800" dirty="0" smtClean="0">
                <a:solidFill>
                  <a:prstClr val="black"/>
                </a:solidFill>
              </a:rPr>
              <a:t>600 benign races </a:t>
            </a:r>
            <a:r>
              <a:rPr lang="en-US" sz="2800" dirty="0">
                <a:solidFill>
                  <a:prstClr val="black"/>
                </a:solidFill>
              </a:rPr>
              <a:t>on </a:t>
            </a:r>
            <a:r>
              <a:rPr lang="en-US" sz="2800" b="1" dirty="0" smtClean="0">
                <a:solidFill>
                  <a:prstClr val="black"/>
                </a:solidFill>
              </a:rPr>
              <a:t>transient </a:t>
            </a:r>
            <a:r>
              <a:rPr lang="en-US" sz="2800" dirty="0" smtClean="0">
                <a:solidFill>
                  <a:prstClr val="black"/>
                </a:solidFill>
              </a:rPr>
              <a:t>+ </a:t>
            </a:r>
            <a:r>
              <a:rPr lang="en-US" sz="2800" b="1" dirty="0" smtClean="0">
                <a:solidFill>
                  <a:prstClr val="black"/>
                </a:solidFill>
              </a:rPr>
              <a:t>DOM state</a:t>
            </a:r>
            <a:endParaRPr lang="en-US" sz="2800" b="1" dirty="0">
              <a:solidFill>
                <a:prstClr val="black"/>
              </a:solidFill>
            </a:endParaRPr>
          </a:p>
        </p:txBody>
      </p:sp>
      <p:sp>
        <p:nvSpPr>
          <p:cNvPr id="28" name="Slide Number Placeholder 27"/>
          <p:cNvSpPr>
            <a:spLocks noGrp="1"/>
          </p:cNvSpPr>
          <p:nvPr>
            <p:ph type="sldNum" sz="quarter" idx="12"/>
          </p:nvPr>
        </p:nvSpPr>
        <p:spPr/>
        <p:txBody>
          <a:bodyPr/>
          <a:lstStyle/>
          <a:p>
            <a:fld id="{DDE0BCE7-CC03-4019-81D9-04C266089CF9}" type="slidenum">
              <a:rPr lang="en-US" smtClean="0"/>
              <a:pPr/>
              <a:t>28</a:t>
            </a:fld>
            <a:endParaRPr lang="en-US" dirty="0"/>
          </a:p>
        </p:txBody>
      </p:sp>
    </p:spTree>
    <p:extLst>
      <p:ext uri="{BB962C8B-B14F-4D97-AF65-F5344CB8AC3E}">
        <p14:creationId xmlns:p14="http://schemas.microsoft.com/office/powerpoint/2010/main" val="876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3" grpId="0" animBg="1"/>
      <p:bldP spid="3" grpId="1" animBg="1"/>
      <p:bldP spid="26" grpId="0" animBg="1"/>
      <p:bldP spid="2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a:t>We </a:t>
            </a:r>
            <a:r>
              <a:rPr lang="en-US" dirty="0" smtClean="0"/>
              <a:t>advocate a differentiation between </a:t>
            </a:r>
            <a:r>
              <a:rPr lang="en-US" b="1" dirty="0" smtClean="0"/>
              <a:t>benign </a:t>
            </a:r>
            <a:r>
              <a:rPr lang="en-US" dirty="0"/>
              <a:t>and </a:t>
            </a:r>
            <a:r>
              <a:rPr lang="en-US" b="1" dirty="0"/>
              <a:t>harmful </a:t>
            </a:r>
            <a:r>
              <a:rPr lang="en-US" dirty="0"/>
              <a:t>data races </a:t>
            </a:r>
            <a:r>
              <a:rPr lang="en-US" dirty="0" smtClean="0"/>
              <a:t>in JavaScript </a:t>
            </a:r>
            <a:r>
              <a:rPr lang="en-US" dirty="0"/>
              <a:t>web </a:t>
            </a:r>
            <a:r>
              <a:rPr lang="en-US" dirty="0" smtClean="0"/>
              <a:t>applications</a:t>
            </a:r>
          </a:p>
          <a:p>
            <a:endParaRPr lang="en-US" dirty="0"/>
          </a:p>
          <a:p>
            <a:r>
              <a:rPr lang="en-US" dirty="0"/>
              <a:t>We propose a lightweight </a:t>
            </a:r>
            <a:r>
              <a:rPr lang="en-US" dirty="0" smtClean="0"/>
              <a:t>hybrid exploration </a:t>
            </a:r>
            <a:r>
              <a:rPr lang="en-US" dirty="0"/>
              <a:t>algorithm </a:t>
            </a:r>
            <a:r>
              <a:rPr lang="en-US" dirty="0" smtClean="0"/>
              <a:t>for finding data </a:t>
            </a:r>
            <a:r>
              <a:rPr lang="en-US" dirty="0"/>
              <a:t>races in runtime traces of JavaScript </a:t>
            </a:r>
            <a:r>
              <a:rPr lang="en-US" dirty="0" smtClean="0"/>
              <a:t>programs</a:t>
            </a:r>
          </a:p>
          <a:p>
            <a:endParaRPr lang="en-US" dirty="0"/>
          </a:p>
          <a:p>
            <a:r>
              <a:rPr lang="en-US" dirty="0"/>
              <a:t>We find and investigate a total of 19 harmful and </a:t>
            </a:r>
            <a:r>
              <a:rPr lang="en-US" dirty="0" smtClean="0"/>
              <a:t>621 benign </a:t>
            </a:r>
            <a:r>
              <a:rPr lang="en-US" dirty="0"/>
              <a:t>races in 26 web sites, with only 2 observed </a:t>
            </a:r>
            <a:r>
              <a:rPr lang="en-US" dirty="0" smtClean="0"/>
              <a:t>false positives</a:t>
            </a:r>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CB450F00-94DF-48F1-B6B9-B3BF08896532}"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29</a:t>
            </a:fld>
            <a:endParaRPr lang="en-US" dirty="0"/>
          </a:p>
        </p:txBody>
      </p:sp>
    </p:spTree>
    <p:extLst>
      <p:ext uri="{BB962C8B-B14F-4D97-AF65-F5344CB8AC3E}">
        <p14:creationId xmlns:p14="http://schemas.microsoft.com/office/powerpoint/2010/main" val="418869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0098" y="1579089"/>
            <a:ext cx="3147015" cy="400110"/>
          </a:xfrm>
          <a:prstGeom prst="rect">
            <a:avLst/>
          </a:prstGeom>
          <a:solidFill>
            <a:schemeClr val="bg1"/>
          </a:solidFill>
          <a:ln w="38100">
            <a:solidFill>
              <a:schemeClr val="dk1"/>
            </a:solidFill>
          </a:ln>
        </p:spPr>
        <p:txBody>
          <a:bodyPr wrap="none">
            <a:spAutoFit/>
          </a:bodyPr>
          <a:lstStyle/>
          <a:p>
            <a:r>
              <a:rPr lang="en-US" sz="2000" dirty="0" err="1" smtClean="0">
                <a:latin typeface="Consolas" panose="020B0609020204030204" pitchFamily="49" charset="0"/>
                <a:cs typeface="Consolas" panose="020B0609020204030204" pitchFamily="49" charset="0"/>
              </a:rPr>
              <a:t>onClick</a:t>
            </a:r>
            <a:r>
              <a:rPr lang="en-US" sz="2000" dirty="0" smtClean="0">
                <a:latin typeface="Consolas" panose="020B0609020204030204" pitchFamily="49" charset="0"/>
                <a:cs typeface="Consolas" panose="020B0609020204030204" pitchFamily="49" charset="0"/>
              </a:rPr>
              <a:t>(</a:t>
            </a:r>
            <a:r>
              <a:rPr lang="en-US" sz="2000" dirty="0" err="1" smtClean="0">
                <a:solidFill>
                  <a:srgbClr val="00B050"/>
                </a:solidFill>
                <a:latin typeface="Consolas" panose="020B0609020204030204" pitchFamily="49" charset="0"/>
                <a:cs typeface="Consolas" panose="020B0609020204030204" pitchFamily="49" charset="0"/>
              </a:rPr>
              <a:t>doSomething</a:t>
            </a:r>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13" name="TextBox 12"/>
          <p:cNvSpPr txBox="1"/>
          <p:nvPr/>
        </p:nvSpPr>
        <p:spPr>
          <a:xfrm>
            <a:off x="1117600" y="1571946"/>
            <a:ext cx="4587631" cy="707886"/>
          </a:xfrm>
          <a:prstGeom prst="rect">
            <a:avLst/>
          </a:prstGeom>
          <a:solidFill>
            <a:schemeClr val="bg1"/>
          </a:solidFill>
          <a:ln w="38100">
            <a:solidFill>
              <a:schemeClr val="dk1"/>
            </a:solidFill>
          </a:ln>
        </p:spPr>
        <p:txBody>
          <a:bodyPr wrap="square" rtlCol="0">
            <a:spAutoFit/>
          </a:bodyPr>
          <a:lstStyle/>
          <a:p>
            <a:r>
              <a:rPr lang="en-US" sz="2000" dirty="0" err="1">
                <a:latin typeface="Consolas" panose="020B0609020204030204" pitchFamily="49" charset="0"/>
                <a:cs typeface="Consolas" panose="020B0609020204030204" pitchFamily="49" charset="0"/>
              </a:rPr>
              <a:t>setInterval</a:t>
            </a:r>
            <a:r>
              <a:rPr lang="en-US" sz="2000" dirty="0">
                <a:latin typeface="Consolas" panose="020B0609020204030204" pitchFamily="49" charset="0"/>
                <a:cs typeface="Consolas" panose="020B0609020204030204" pitchFamily="49" charset="0"/>
              </a:rPr>
              <a:t>(</a:t>
            </a:r>
            <a:r>
              <a:rPr lang="en-US" sz="2000" dirty="0" err="1">
                <a:solidFill>
                  <a:srgbClr val="00B050"/>
                </a:solidFill>
                <a:latin typeface="Consolas" panose="020B0609020204030204" pitchFamily="49" charset="0"/>
                <a:cs typeface="Consolas" panose="020B0609020204030204" pitchFamily="49" charset="0"/>
              </a:rPr>
              <a:t>doSomething</a:t>
            </a:r>
            <a:r>
              <a:rPr lang="en-US" sz="2000" dirty="0">
                <a:latin typeface="Consolas" panose="020B0609020204030204" pitchFamily="49" charset="0"/>
                <a:cs typeface="Consolas" panose="020B0609020204030204" pitchFamily="49" charset="0"/>
              </a:rPr>
              <a:t>, </a:t>
            </a:r>
            <a:r>
              <a:rPr lang="en-US" sz="2000" dirty="0">
                <a:solidFill>
                  <a:srgbClr val="0070C0"/>
                </a:solidFill>
                <a:latin typeface="Consolas" panose="020B0609020204030204" pitchFamily="49" charset="0"/>
                <a:cs typeface="Consolas" panose="020B0609020204030204" pitchFamily="49" charset="0"/>
              </a:rPr>
              <a:t>1000</a:t>
            </a:r>
            <a:r>
              <a:rPr lang="en-US" sz="2000" dirty="0">
                <a:latin typeface="Consolas" panose="020B0609020204030204" pitchFamily="49" charset="0"/>
                <a:cs typeface="Consolas" panose="020B0609020204030204" pitchFamily="49" charset="0"/>
              </a:rPr>
              <a:t>);</a:t>
            </a:r>
          </a:p>
          <a:p>
            <a:r>
              <a:rPr lang="en-US" sz="2000" dirty="0" err="1">
                <a:latin typeface="Consolas" panose="020B0609020204030204" pitchFamily="49" charset="0"/>
                <a:cs typeface="Consolas" panose="020B0609020204030204" pitchFamily="49" charset="0"/>
              </a:rPr>
              <a:t>setTimeout</a:t>
            </a:r>
            <a:r>
              <a:rPr lang="en-US" sz="2000" dirty="0">
                <a:latin typeface="Consolas" panose="020B0609020204030204" pitchFamily="49" charset="0"/>
                <a:cs typeface="Consolas" panose="020B0609020204030204" pitchFamily="49" charset="0"/>
              </a:rPr>
              <a:t>(</a:t>
            </a:r>
            <a:r>
              <a:rPr lang="en-US" sz="2000" dirty="0" err="1">
                <a:solidFill>
                  <a:srgbClr val="00B050"/>
                </a:solidFill>
                <a:latin typeface="Consolas" panose="020B0609020204030204" pitchFamily="49" charset="0"/>
                <a:cs typeface="Consolas" panose="020B0609020204030204" pitchFamily="49" charset="0"/>
              </a:rPr>
              <a:t>doSomething</a:t>
            </a:r>
            <a:r>
              <a:rPr lang="en-US" sz="2000" dirty="0">
                <a:latin typeface="Consolas" panose="020B0609020204030204" pitchFamily="49" charset="0"/>
                <a:cs typeface="Consolas" panose="020B0609020204030204" pitchFamily="49" charset="0"/>
              </a:rPr>
              <a:t>, </a:t>
            </a:r>
            <a:r>
              <a:rPr lang="en-US" sz="2000" dirty="0">
                <a:solidFill>
                  <a:srgbClr val="0070C0"/>
                </a:solidFill>
                <a:latin typeface="Consolas" panose="020B0609020204030204" pitchFamily="49" charset="0"/>
                <a:cs typeface="Consolas" panose="020B0609020204030204" pitchFamily="49" charset="0"/>
              </a:rPr>
              <a:t>1000</a:t>
            </a:r>
            <a:r>
              <a:rPr lang="en-US" sz="2000" dirty="0">
                <a:latin typeface="Consolas" panose="020B0609020204030204" pitchFamily="49" charset="0"/>
                <a:cs typeface="Consolas" panose="020B0609020204030204" pitchFamily="49" charset="0"/>
              </a:rPr>
              <a:t>);</a:t>
            </a:r>
          </a:p>
        </p:txBody>
      </p:sp>
      <p:sp>
        <p:nvSpPr>
          <p:cNvPr id="7" name="TextBox 6"/>
          <p:cNvSpPr txBox="1"/>
          <p:nvPr/>
        </p:nvSpPr>
        <p:spPr>
          <a:xfrm>
            <a:off x="2085413" y="3342400"/>
            <a:ext cx="8292057" cy="1569660"/>
          </a:xfrm>
          <a:prstGeom prst="rect">
            <a:avLst/>
          </a:prstGeom>
          <a:noFill/>
          <a:ln w="38100">
            <a:solidFill>
              <a:schemeClr val="tx1"/>
            </a:solidFill>
          </a:ln>
        </p:spPr>
        <p:txBody>
          <a:bodyPr wrap="square" rtlCol="0">
            <a:spAutoFit/>
          </a:bodyPr>
          <a:lstStyle/>
          <a:p>
            <a:r>
              <a:rPr lang="en-US" sz="2400" dirty="0" err="1" smtClean="0">
                <a:latin typeface="Consolas" panose="020B0609020204030204" pitchFamily="49" charset="0"/>
                <a:cs typeface="Consolas" panose="020B0609020204030204" pitchFamily="49" charset="0"/>
              </a:rPr>
              <a:t>var</a:t>
            </a:r>
            <a:r>
              <a:rPr lang="en-US" sz="2400" dirty="0" smtClean="0">
                <a:latin typeface="Consolas" panose="020B0609020204030204" pitchFamily="49" charset="0"/>
                <a:cs typeface="Consolas" panose="020B0609020204030204" pitchFamily="49" charset="0"/>
              </a:rPr>
              <a:t> </a:t>
            </a:r>
            <a:r>
              <a:rPr lang="en-US" sz="2400" dirty="0" err="1" smtClean="0">
                <a:latin typeface="Consolas" panose="020B0609020204030204" pitchFamily="49" charset="0"/>
                <a:cs typeface="Consolas" panose="020B0609020204030204" pitchFamily="49" charset="0"/>
              </a:rPr>
              <a:t>xhr</a:t>
            </a:r>
            <a:r>
              <a:rPr lang="en-US" sz="2400" dirty="0" smtClean="0">
                <a:latin typeface="Consolas" panose="020B0609020204030204" pitchFamily="49" charset="0"/>
                <a:cs typeface="Consolas" panose="020B0609020204030204" pitchFamily="49" charset="0"/>
              </a:rPr>
              <a:t> = new </a:t>
            </a:r>
            <a:r>
              <a:rPr lang="en-US" sz="2400" dirty="0" err="1" smtClean="0">
                <a:latin typeface="Consolas" panose="020B0609020204030204" pitchFamily="49" charset="0"/>
                <a:cs typeface="Consolas" panose="020B0609020204030204" pitchFamily="49" charset="0"/>
              </a:rPr>
              <a:t>XMLHttpRequest</a:t>
            </a:r>
            <a:r>
              <a:rPr lang="en-US" sz="2400" dirty="0" smtClean="0">
                <a:latin typeface="Consolas" panose="020B0609020204030204" pitchFamily="49" charset="0"/>
                <a:cs typeface="Consolas" panose="020B0609020204030204" pitchFamily="49" charset="0"/>
              </a:rPr>
              <a:t>();</a:t>
            </a:r>
          </a:p>
          <a:p>
            <a:r>
              <a:rPr lang="en-US" sz="2400" dirty="0" err="1" smtClean="0">
                <a:latin typeface="Consolas" panose="020B0609020204030204" pitchFamily="49" charset="0"/>
                <a:cs typeface="Consolas" panose="020B0609020204030204" pitchFamily="49" charset="0"/>
              </a:rPr>
              <a:t>xhr.open</a:t>
            </a:r>
            <a:r>
              <a:rPr lang="en-US" sz="2400" dirty="0">
                <a:latin typeface="Consolas" panose="020B0609020204030204" pitchFamily="49" charset="0"/>
                <a:cs typeface="Consolas" panose="020B0609020204030204" pitchFamily="49" charset="0"/>
              </a:rPr>
              <a:t>(“</a:t>
            </a:r>
            <a:r>
              <a:rPr lang="en-US" sz="2400" dirty="0">
                <a:solidFill>
                  <a:srgbClr val="0070C0"/>
                </a:solidFill>
                <a:latin typeface="Consolas" panose="020B0609020204030204" pitchFamily="49" charset="0"/>
                <a:cs typeface="Consolas" panose="020B0609020204030204" pitchFamily="49" charset="0"/>
              </a:rPr>
              <a:t>GET</a:t>
            </a: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http://server_name/data.json</a:t>
            </a:r>
            <a:r>
              <a:rPr lang="en-US" sz="2400" dirty="0" smtClean="0">
                <a:latin typeface="Consolas" panose="020B0609020204030204" pitchFamily="49" charset="0"/>
                <a:cs typeface="Consolas" panose="020B0609020204030204" pitchFamily="49" charset="0"/>
              </a:rPr>
              <a:t>”);</a:t>
            </a:r>
          </a:p>
          <a:p>
            <a:r>
              <a:rPr lang="en-US" sz="2400" dirty="0" err="1" smtClean="0">
                <a:latin typeface="Consolas" panose="020B0609020204030204" pitchFamily="49" charset="0"/>
                <a:cs typeface="Consolas" panose="020B0609020204030204" pitchFamily="49" charset="0"/>
              </a:rPr>
              <a:t>xhr.send</a:t>
            </a:r>
            <a:r>
              <a:rPr lang="en-US" sz="2400" dirty="0">
                <a:latin typeface="Consolas" panose="020B0609020204030204" pitchFamily="49" charset="0"/>
                <a:cs typeface="Consolas" panose="020B0609020204030204" pitchFamily="49" charset="0"/>
              </a:rPr>
              <a:t>();</a:t>
            </a:r>
          </a:p>
          <a:p>
            <a:r>
              <a:rPr lang="en-US" sz="2400" dirty="0" err="1" smtClean="0">
                <a:latin typeface="Consolas" panose="020B0609020204030204" pitchFamily="49" charset="0"/>
                <a:cs typeface="Consolas" panose="020B0609020204030204" pitchFamily="49" charset="0"/>
              </a:rPr>
              <a:t>xhr.onreadystatechange</a:t>
            </a:r>
            <a:r>
              <a:rPr lang="en-US" sz="2400" dirty="0" smtClean="0">
                <a:latin typeface="Consolas" panose="020B0609020204030204" pitchFamily="49" charset="0"/>
                <a:cs typeface="Consolas" panose="020B0609020204030204" pitchFamily="49" charset="0"/>
              </a:rPr>
              <a:t> = </a:t>
            </a:r>
            <a:r>
              <a:rPr lang="en-US" sz="2400" dirty="0" err="1">
                <a:solidFill>
                  <a:srgbClr val="00B050"/>
                </a:solidFill>
                <a:latin typeface="Consolas" panose="020B0609020204030204" pitchFamily="49" charset="0"/>
                <a:cs typeface="Consolas" panose="020B0609020204030204" pitchFamily="49" charset="0"/>
              </a:rPr>
              <a:t>parseResult</a:t>
            </a:r>
            <a:r>
              <a:rPr lang="en-US" sz="2400" dirty="0">
                <a:solidFill>
                  <a:srgbClr val="00B050"/>
                </a:solidFill>
                <a:latin typeface="Consolas" panose="020B0609020204030204" pitchFamily="49" charset="0"/>
                <a:cs typeface="Consolas" panose="020B0609020204030204" pitchFamily="49" charset="0"/>
              </a:rPr>
              <a:t>(result</a:t>
            </a:r>
            <a:r>
              <a:rPr lang="en-US" sz="2400" dirty="0" smtClean="0">
                <a:solidFill>
                  <a:srgbClr val="00B050"/>
                </a:solidFill>
                <a:latin typeface="Consolas" panose="020B0609020204030204" pitchFamily="49" charset="0"/>
                <a:cs typeface="Consolas" panose="020B0609020204030204" pitchFamily="49" charset="0"/>
              </a:rPr>
              <a:t>);</a:t>
            </a:r>
            <a:endParaRPr lang="en-US" sz="2400" dirty="0">
              <a:solidFill>
                <a:srgbClr val="00B050"/>
              </a:solidFill>
              <a:latin typeface="Consolas" panose="020B0609020204030204" pitchFamily="49" charset="0"/>
              <a:cs typeface="Consolas" panose="020B0609020204030204" pitchFamily="49" charset="0"/>
            </a:endParaRPr>
          </a:p>
        </p:txBody>
      </p:sp>
      <p:sp>
        <p:nvSpPr>
          <p:cNvPr id="12" name="TextBox 11"/>
          <p:cNvSpPr txBox="1"/>
          <p:nvPr/>
        </p:nvSpPr>
        <p:spPr>
          <a:xfrm>
            <a:off x="1559717" y="5206470"/>
            <a:ext cx="9072563" cy="40011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0" lvl="3"/>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getJSON</a:t>
            </a:r>
            <a:r>
              <a:rPr lang="en-US" sz="2000" dirty="0">
                <a:latin typeface="Consolas" panose="020B0609020204030204" pitchFamily="49" charset="0"/>
                <a:cs typeface="Consolas" panose="020B0609020204030204" pitchFamily="49" charset="0"/>
              </a:rPr>
              <a:t>(“</a:t>
            </a:r>
            <a:r>
              <a:rPr lang="en-US" sz="2000" dirty="0">
                <a:solidFill>
                  <a:srgbClr val="0070C0"/>
                </a:solidFill>
                <a:latin typeface="Consolas" panose="020B0609020204030204" pitchFamily="49" charset="0"/>
                <a:cs typeface="Consolas" panose="020B0609020204030204" pitchFamily="49" charset="0"/>
              </a:rPr>
              <a:t>http://</a:t>
            </a:r>
            <a:r>
              <a:rPr lang="en-US" sz="2000" dirty="0" smtClean="0">
                <a:solidFill>
                  <a:srgbClr val="0070C0"/>
                </a:solidFill>
                <a:latin typeface="Consolas" panose="020B0609020204030204" pitchFamily="49" charset="0"/>
                <a:cs typeface="Consolas" panose="020B0609020204030204" pitchFamily="49" charset="0"/>
              </a:rPr>
              <a:t>server_name/data.json</a:t>
            </a:r>
            <a:r>
              <a:rPr lang="en-US" sz="2000" dirty="0" smtClean="0">
                <a:latin typeface="Consolas" panose="020B0609020204030204" pitchFamily="49" charset="0"/>
                <a:cs typeface="Consolas" panose="020B0609020204030204" pitchFamily="49" charset="0"/>
              </a:rPr>
              <a:t>”,</a:t>
            </a:r>
            <a:r>
              <a:rPr lang="en-US" sz="2000" dirty="0" smtClean="0">
                <a:solidFill>
                  <a:srgbClr val="00B050"/>
                </a:solidFill>
                <a:latin typeface="Consolas" panose="020B0609020204030204" pitchFamily="49" charset="0"/>
                <a:cs typeface="Consolas" panose="020B0609020204030204" pitchFamily="49" charset="0"/>
              </a:rPr>
              <a:t>parseResult(result)</a:t>
            </a:r>
            <a:r>
              <a:rPr lang="en-US" sz="2000" dirty="0" smtClean="0">
                <a:latin typeface="Consolas" panose="020B0609020204030204" pitchFamily="49" charset="0"/>
                <a:cs typeface="Consolas" panose="020B0609020204030204" pitchFamily="49" charset="0"/>
              </a:rPr>
              <a:t>);</a:t>
            </a:r>
            <a:endParaRPr lang="en-US" sz="2000" b="1"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normAutofit fontScale="90000"/>
          </a:bodyPr>
          <a:lstStyle/>
          <a:p>
            <a:r>
              <a:rPr lang="en-US" dirty="0" smtClean="0"/>
              <a:t>Asynchrony in JavaScript: A Short Primer</a:t>
            </a:r>
            <a:endParaRPr lang="en-US" dirty="0"/>
          </a:p>
        </p:txBody>
      </p:sp>
      <p:sp>
        <p:nvSpPr>
          <p:cNvPr id="4" name="Date Placeholder 3"/>
          <p:cNvSpPr>
            <a:spLocks noGrp="1"/>
          </p:cNvSpPr>
          <p:nvPr>
            <p:ph type="dt" sz="half" idx="10"/>
          </p:nvPr>
        </p:nvSpPr>
        <p:spPr/>
        <p:txBody>
          <a:bodyPr/>
          <a:lstStyle/>
          <a:p>
            <a:fld id="{9B78DB0C-EEB9-42E8-91E7-733FF2AF789F}" type="datetime1">
              <a:rPr lang="en-US" smtClean="0"/>
              <a:t>9/3/2015</a:t>
            </a:fld>
            <a:endParaRPr lang="en-US" dirty="0"/>
          </a:p>
        </p:txBody>
      </p:sp>
      <p:sp>
        <p:nvSpPr>
          <p:cNvPr id="5" name="Footer Placeholder 4"/>
          <p:cNvSpPr>
            <a:spLocks noGrp="1"/>
          </p:cNvSpPr>
          <p:nvPr>
            <p:ph type="ftr" sz="quarter" idx="11"/>
          </p:nvPr>
        </p:nvSpPr>
        <p:spPr/>
        <p:txBody>
          <a:bodyPr/>
          <a:lstStyle/>
          <a:p>
            <a:r>
              <a:rPr lang="en-US" dirty="0" smtClean="0"/>
              <a:t>FSE'15 - Detecting JavaScript Races that Matter</a:t>
            </a:r>
            <a:endParaRPr lang="en-US" dirty="0"/>
          </a:p>
        </p:txBody>
      </p:sp>
      <p:sp>
        <p:nvSpPr>
          <p:cNvPr id="6" name="Slide Number Placeholder 5"/>
          <p:cNvSpPr>
            <a:spLocks noGrp="1"/>
          </p:cNvSpPr>
          <p:nvPr>
            <p:ph type="sldNum" sz="quarter" idx="12"/>
          </p:nvPr>
        </p:nvSpPr>
        <p:spPr/>
        <p:txBody>
          <a:bodyPr/>
          <a:lstStyle/>
          <a:p>
            <a:fld id="{DDE0BCE7-CC03-4019-81D9-04C266089CF9}" type="slidenum">
              <a:rPr lang="en-US" smtClean="0"/>
              <a:pPr/>
              <a:t>3</a:t>
            </a:fld>
            <a:endParaRPr lang="en-US" dirty="0"/>
          </a:p>
        </p:txBody>
      </p:sp>
      <p:sp>
        <p:nvSpPr>
          <p:cNvPr id="17" name="Rounded Rectangular Callout 16"/>
          <p:cNvSpPr/>
          <p:nvPr/>
        </p:nvSpPr>
        <p:spPr>
          <a:xfrm>
            <a:off x="2016913" y="2810631"/>
            <a:ext cx="5661357" cy="1813326"/>
          </a:xfrm>
          <a:prstGeom prst="wedgeRoundRectCallout">
            <a:avLst>
              <a:gd name="adj1" fmla="val -49290"/>
              <a:gd name="adj2" fmla="val -9598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Asynchronous Timed Events</a:t>
            </a:r>
            <a:endParaRPr lang="en-US" sz="3200" dirty="0"/>
          </a:p>
        </p:txBody>
      </p:sp>
      <p:sp>
        <p:nvSpPr>
          <p:cNvPr id="18" name="Rounded Rectangular Callout 17"/>
          <p:cNvSpPr/>
          <p:nvPr/>
        </p:nvSpPr>
        <p:spPr>
          <a:xfrm>
            <a:off x="2014481" y="2810631"/>
            <a:ext cx="5663789" cy="1813326"/>
          </a:xfrm>
          <a:prstGeom prst="wedgeRoundRectCallout">
            <a:avLst>
              <a:gd name="adj1" fmla="val 43679"/>
              <a:gd name="adj2" fmla="val -1018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Asynchronous user events </a:t>
            </a:r>
          </a:p>
          <a:p>
            <a:pPr algn="ctr"/>
            <a:r>
              <a:rPr lang="en-US" sz="3200" dirty="0" smtClean="0"/>
              <a:t>to react to button clicks</a:t>
            </a:r>
            <a:endParaRPr lang="en-US" sz="3200" dirty="0"/>
          </a:p>
        </p:txBody>
      </p:sp>
      <p:sp>
        <p:nvSpPr>
          <p:cNvPr id="16" name="Rounded Rectangular Callout 15"/>
          <p:cNvSpPr/>
          <p:nvPr/>
        </p:nvSpPr>
        <p:spPr>
          <a:xfrm>
            <a:off x="2016913" y="1503405"/>
            <a:ext cx="5670832" cy="1813326"/>
          </a:xfrm>
          <a:prstGeom prst="wedgeRoundRectCallout">
            <a:avLst>
              <a:gd name="adj1" fmla="val 1548"/>
              <a:gd name="adj2" fmla="val 621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Asynchronous </a:t>
            </a:r>
            <a:r>
              <a:rPr lang="en-US" sz="3200" dirty="0" err="1" smtClean="0"/>
              <a:t>XmlHttpRequest</a:t>
            </a:r>
            <a:r>
              <a:rPr lang="en-US" sz="3200" dirty="0" smtClean="0"/>
              <a:t> (XHR) Network Calls</a:t>
            </a:r>
            <a:endParaRPr lang="en-US" sz="3200" dirty="0"/>
          </a:p>
        </p:txBody>
      </p:sp>
      <p:sp>
        <p:nvSpPr>
          <p:cNvPr id="19" name="Rounded Rectangular Callout 18"/>
          <p:cNvSpPr/>
          <p:nvPr/>
        </p:nvSpPr>
        <p:spPr>
          <a:xfrm>
            <a:off x="2013796" y="1503405"/>
            <a:ext cx="5663789" cy="1813326"/>
          </a:xfrm>
          <a:prstGeom prst="wedgeRoundRectCallout">
            <a:avLst>
              <a:gd name="adj1" fmla="val -48197"/>
              <a:gd name="adj2" fmla="val 1583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Asynchronous </a:t>
            </a:r>
            <a:r>
              <a:rPr lang="en-US" sz="3200" dirty="0" err="1" smtClean="0"/>
              <a:t>XmlHttpRequest</a:t>
            </a:r>
            <a:r>
              <a:rPr lang="en-US" sz="3200" dirty="0" smtClean="0"/>
              <a:t> (XHR) Network Calls</a:t>
            </a:r>
            <a:endParaRPr lang="en-US" sz="3200" dirty="0"/>
          </a:p>
        </p:txBody>
      </p:sp>
    </p:spTree>
    <p:extLst>
      <p:ext uri="{BB962C8B-B14F-4D97-AF65-F5344CB8AC3E}">
        <p14:creationId xmlns:p14="http://schemas.microsoft.com/office/powerpoint/2010/main" val="45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Returning to Research Questions</a:t>
            </a:r>
            <a:endParaRPr lang="en-US" b="1" dirty="0"/>
          </a:p>
        </p:txBody>
      </p:sp>
      <p:sp>
        <p:nvSpPr>
          <p:cNvPr id="7" name="Content Placeholder 6"/>
          <p:cNvSpPr>
            <a:spLocks noGrp="1"/>
          </p:cNvSpPr>
          <p:nvPr>
            <p:ph sz="half" idx="1"/>
          </p:nvPr>
        </p:nvSpPr>
        <p:spPr/>
        <p:txBody>
          <a:bodyPr>
            <a:normAutofit fontScale="77500" lnSpcReduction="20000"/>
          </a:bodyPr>
          <a:lstStyle/>
          <a:p>
            <a:r>
              <a:rPr lang="en-US" b="1" dirty="0" smtClean="0"/>
              <a:t>RQ1: </a:t>
            </a:r>
            <a:r>
              <a:rPr lang="en-US" dirty="0"/>
              <a:t>R</a:t>
            </a:r>
            <a:r>
              <a:rPr lang="en-US" dirty="0" smtClean="0"/>
              <a:t>aces </a:t>
            </a:r>
            <a:r>
              <a:rPr lang="en-US" dirty="0"/>
              <a:t>on </a:t>
            </a:r>
            <a:r>
              <a:rPr lang="en-US" dirty="0" smtClean="0"/>
              <a:t>persistent state are </a:t>
            </a:r>
            <a:r>
              <a:rPr lang="en-US" dirty="0"/>
              <a:t>quite uncommon, with only </a:t>
            </a:r>
            <a:r>
              <a:rPr lang="en-US" dirty="0" smtClean="0"/>
              <a:t>16 </a:t>
            </a:r>
            <a:r>
              <a:rPr lang="en-US" dirty="0"/>
              <a:t>for 26 </a:t>
            </a:r>
            <a:r>
              <a:rPr lang="en-US" dirty="0" smtClean="0"/>
              <a:t>sites</a:t>
            </a:r>
            <a:endParaRPr lang="en-US" dirty="0"/>
          </a:p>
          <a:p>
            <a:endParaRPr lang="en-US" dirty="0" smtClean="0"/>
          </a:p>
          <a:p>
            <a:r>
              <a:rPr lang="en-US" b="1" dirty="0" smtClean="0"/>
              <a:t>RQ2: </a:t>
            </a:r>
            <a:r>
              <a:rPr lang="en-US" dirty="0"/>
              <a:t>Races on session state </a:t>
            </a:r>
            <a:r>
              <a:rPr lang="en-US" dirty="0" smtClean="0"/>
              <a:t>are </a:t>
            </a:r>
            <a:r>
              <a:rPr lang="en-US" dirty="0"/>
              <a:t>also uncommon (only </a:t>
            </a:r>
            <a:r>
              <a:rPr lang="en-US" dirty="0" smtClean="0"/>
              <a:t>3 races </a:t>
            </a:r>
            <a:r>
              <a:rPr lang="en-US" dirty="0"/>
              <a:t>observed), in part because session state is used </a:t>
            </a:r>
            <a:r>
              <a:rPr lang="en-US" dirty="0" smtClean="0"/>
              <a:t>not as </a:t>
            </a:r>
            <a:r>
              <a:rPr lang="en-US" dirty="0"/>
              <a:t>frequently as </a:t>
            </a:r>
            <a:r>
              <a:rPr lang="en-US" dirty="0" smtClean="0"/>
              <a:t>cookies</a:t>
            </a:r>
          </a:p>
          <a:p>
            <a:endParaRPr lang="en-US" b="1" dirty="0" smtClean="0"/>
          </a:p>
          <a:p>
            <a:r>
              <a:rPr lang="en-US" b="1" dirty="0" smtClean="0"/>
              <a:t>RQ3: </a:t>
            </a:r>
            <a:r>
              <a:rPr lang="en-US" dirty="0" smtClean="0"/>
              <a:t>Races </a:t>
            </a:r>
            <a:r>
              <a:rPr lang="en-US" dirty="0"/>
              <a:t>on transient state are considerably more </a:t>
            </a:r>
            <a:r>
              <a:rPr lang="en-US" dirty="0" smtClean="0"/>
              <a:t>frequent (527 for 26 sites)</a:t>
            </a:r>
            <a:br>
              <a:rPr lang="en-US" dirty="0" smtClean="0"/>
            </a:br>
            <a:r>
              <a:rPr lang="en-US" dirty="0"/>
              <a:t/>
            </a:r>
            <a:br>
              <a:rPr lang="en-US" dirty="0"/>
            </a:br>
            <a:r>
              <a:rPr lang="en-US" dirty="0"/>
              <a:t/>
            </a:r>
            <a:br>
              <a:rPr lang="en-US" dirty="0"/>
            </a:br>
            <a:endParaRPr lang="en-US" b="1" dirty="0"/>
          </a:p>
        </p:txBody>
      </p:sp>
      <p:sp>
        <p:nvSpPr>
          <p:cNvPr id="14" name="Footer Placeholder 13"/>
          <p:cNvSpPr>
            <a:spLocks noGrp="1"/>
          </p:cNvSpPr>
          <p:nvPr>
            <p:ph type="ftr" sz="quarter" idx="11"/>
          </p:nvPr>
        </p:nvSpPr>
        <p:spPr/>
        <p:txBody>
          <a:bodyPr/>
          <a:lstStyle/>
          <a:p>
            <a:r>
              <a:rPr lang="en-US" smtClean="0"/>
              <a:t>FSE'15 - Detecting JavaScript Races that Matter</a:t>
            </a:r>
            <a:endParaRPr lang="en-US"/>
          </a:p>
        </p:txBody>
      </p:sp>
      <p:sp>
        <p:nvSpPr>
          <p:cNvPr id="15" name="Date Placeholder 14"/>
          <p:cNvSpPr>
            <a:spLocks noGrp="1"/>
          </p:cNvSpPr>
          <p:nvPr>
            <p:ph type="dt" sz="half" idx="10"/>
          </p:nvPr>
        </p:nvSpPr>
        <p:spPr/>
        <p:txBody>
          <a:bodyPr/>
          <a:lstStyle/>
          <a:p>
            <a:fld id="{300B90D2-5489-422E-B8A5-F7C0C6077620}" type="datetime1">
              <a:rPr lang="en-US" smtClean="0"/>
              <a:t>9/3/2015</a:t>
            </a:fld>
            <a:endParaRPr lang="en-US"/>
          </a:p>
        </p:txBody>
      </p:sp>
      <p:sp>
        <p:nvSpPr>
          <p:cNvPr id="16" name="Slide Number Placeholder 15"/>
          <p:cNvSpPr>
            <a:spLocks noGrp="1"/>
          </p:cNvSpPr>
          <p:nvPr>
            <p:ph type="sldNum" sz="quarter" idx="12"/>
          </p:nvPr>
        </p:nvSpPr>
        <p:spPr/>
        <p:txBody>
          <a:bodyPr/>
          <a:lstStyle/>
          <a:p>
            <a:fld id="{DDE0BCE7-CC03-4019-81D9-04C266089CF9}" type="slidenum">
              <a:rPr lang="en-US" smtClean="0"/>
              <a:t>30</a:t>
            </a:fld>
            <a:endParaRPr lang="en-US"/>
          </a:p>
        </p:txBody>
      </p:sp>
      <p:graphicFrame>
        <p:nvGraphicFramePr>
          <p:cNvPr id="21" name="Content Placeholder 7"/>
          <p:cNvGraphicFramePr>
            <a:graphicFrameLocks/>
          </p:cNvGraphicFramePr>
          <p:nvPr>
            <p:extLst>
              <p:ext uri="{D42A27DB-BD31-4B8C-83A1-F6EECF244321}">
                <p14:modId xmlns:p14="http://schemas.microsoft.com/office/powerpoint/2010/main" val="3211591721"/>
              </p:ext>
            </p:extLst>
          </p:nvPr>
        </p:nvGraphicFramePr>
        <p:xfrm>
          <a:off x="6096001" y="1784349"/>
          <a:ext cx="5566228" cy="4387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3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Replication Package</a:t>
            </a:r>
            <a:endParaRPr lang="en-US" b="1" dirty="0"/>
          </a:p>
        </p:txBody>
      </p:sp>
      <p:sp>
        <p:nvSpPr>
          <p:cNvPr id="3" name="Content Placeholder 2"/>
          <p:cNvSpPr>
            <a:spLocks noGrp="1"/>
          </p:cNvSpPr>
          <p:nvPr>
            <p:ph idx="1"/>
          </p:nvPr>
        </p:nvSpPr>
        <p:spPr>
          <a:xfrm>
            <a:off x="838199" y="1820863"/>
            <a:ext cx="11172825" cy="4351337"/>
          </a:xfrm>
        </p:spPr>
        <p:txBody>
          <a:bodyPr/>
          <a:lstStyle/>
          <a:p>
            <a:r>
              <a:rPr lang="en-US" dirty="0" smtClean="0"/>
              <a:t>Replication package available with following contents:</a:t>
            </a:r>
          </a:p>
          <a:p>
            <a:pPr lvl="1"/>
            <a:r>
              <a:rPr lang="en-US" dirty="0" smtClean="0"/>
              <a:t>Race detector</a:t>
            </a:r>
          </a:p>
          <a:p>
            <a:pPr lvl="1"/>
            <a:r>
              <a:rPr lang="en-US" dirty="0" smtClean="0"/>
              <a:t>Instrumented Firefox executable</a:t>
            </a:r>
          </a:p>
          <a:p>
            <a:pPr lvl="1"/>
            <a:r>
              <a:rPr lang="en-US" dirty="0" smtClean="0"/>
              <a:t>Collected traces of our benchmark web sites</a:t>
            </a:r>
          </a:p>
          <a:p>
            <a:pPr lvl="1"/>
            <a:r>
              <a:rPr lang="en-US" dirty="0" smtClean="0"/>
              <a:t>Evaluation scripts</a:t>
            </a:r>
          </a:p>
          <a:p>
            <a:endParaRPr lang="en-US" dirty="0" smtClean="0"/>
          </a:p>
          <a:p>
            <a:r>
              <a:rPr lang="en-US" dirty="0" smtClean="0">
                <a:hlinkClick r:id="rId3"/>
              </a:rPr>
              <a:t>msrc.ku.edu.tr/projects/detecting-</a:t>
            </a:r>
            <a:r>
              <a:rPr lang="en-US" dirty="0" err="1" smtClean="0">
                <a:hlinkClick r:id="rId3"/>
              </a:rPr>
              <a:t>javascript</a:t>
            </a:r>
            <a:r>
              <a:rPr lang="en-US" dirty="0" smtClean="0">
                <a:hlinkClick r:id="rId3"/>
              </a:rPr>
              <a:t>-races-that-matter</a:t>
            </a:r>
            <a:endParaRPr lang="en-US" dirty="0" smtClean="0"/>
          </a:p>
          <a:p>
            <a:endParaRPr lang="en-US" dirty="0"/>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0B1E9A19-5E9B-4A3B-BA99-07F4EB9A610B}"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31</a:t>
            </a:fld>
            <a:endParaRPr lang="en-US" dirty="0"/>
          </a:p>
        </p:txBody>
      </p:sp>
    </p:spTree>
    <p:extLst>
      <p:ext uri="{BB962C8B-B14F-4D97-AF65-F5344CB8AC3E}">
        <p14:creationId xmlns:p14="http://schemas.microsoft.com/office/powerpoint/2010/main" val="2457041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54312" y="2073246"/>
            <a:ext cx="6844420" cy="923330"/>
          </a:xfrm>
          <a:prstGeom prst="rect">
            <a:avLst/>
          </a:prstGeom>
          <a:noFill/>
        </p:spPr>
        <p:txBody>
          <a:bodyPr wrap="square" lIns="91440" tIns="45720" rIns="91440" bIns="45720">
            <a:spAutoFit/>
          </a:bodyPr>
          <a:lstStyle/>
          <a:p>
            <a:pPr algn="ctr"/>
            <a:r>
              <a:rPr lang="en-US" sz="5400" b="0" cap="none" spc="0" dirty="0" smtClean="0">
                <a:ln w="0"/>
                <a:effectLst>
                  <a:outerShdw blurRad="38100" dist="25400" dir="5400000" algn="ctr" rotWithShape="0">
                    <a:srgbClr val="6E747A">
                      <a:alpha val="43000"/>
                    </a:srgbClr>
                  </a:outerShdw>
                </a:effectLst>
              </a:rPr>
              <a:t>QUESTIONS?</a:t>
            </a:r>
            <a:endParaRPr lang="en-US" sz="5400" b="0" cap="none" spc="0" dirty="0">
              <a:ln w="0"/>
              <a:effectLst>
                <a:outerShdw blurRad="38100" dist="25400" dir="5400000" algn="ctr" rotWithShape="0">
                  <a:srgbClr val="6E747A">
                    <a:alpha val="43000"/>
                  </a:srgbClr>
                </a:outerShdw>
              </a:effectLst>
            </a:endParaRPr>
          </a:p>
        </p:txBody>
      </p:sp>
      <p:sp>
        <p:nvSpPr>
          <p:cNvPr id="11" name="Footer Placeholder 10"/>
          <p:cNvSpPr>
            <a:spLocks noGrp="1"/>
          </p:cNvSpPr>
          <p:nvPr>
            <p:ph type="ftr" sz="quarter" idx="11"/>
          </p:nvPr>
        </p:nvSpPr>
        <p:spPr/>
        <p:txBody>
          <a:bodyPr/>
          <a:lstStyle/>
          <a:p>
            <a:r>
              <a:rPr lang="en-US" smtClean="0"/>
              <a:t>FSE'15 - Detecting JavaScript Races that Matter</a:t>
            </a:r>
            <a:endParaRPr lang="en-US"/>
          </a:p>
        </p:txBody>
      </p:sp>
      <p:sp>
        <p:nvSpPr>
          <p:cNvPr id="12" name="Date Placeholder 11"/>
          <p:cNvSpPr>
            <a:spLocks noGrp="1"/>
          </p:cNvSpPr>
          <p:nvPr>
            <p:ph type="dt" sz="half" idx="10"/>
          </p:nvPr>
        </p:nvSpPr>
        <p:spPr/>
        <p:txBody>
          <a:bodyPr/>
          <a:lstStyle/>
          <a:p>
            <a:fld id="{0647CC8B-B126-4E72-8934-27E5A5F440FC}" type="datetime1">
              <a:rPr lang="en-US" smtClean="0"/>
              <a:t>9/3/2015</a:t>
            </a:fld>
            <a:endParaRPr lang="en-US"/>
          </a:p>
        </p:txBody>
      </p:sp>
      <p:sp>
        <p:nvSpPr>
          <p:cNvPr id="13" name="Slide Number Placeholder 12"/>
          <p:cNvSpPr>
            <a:spLocks noGrp="1"/>
          </p:cNvSpPr>
          <p:nvPr>
            <p:ph type="sldNum" sz="quarter" idx="12"/>
          </p:nvPr>
        </p:nvSpPr>
        <p:spPr/>
        <p:txBody>
          <a:bodyPr/>
          <a:lstStyle/>
          <a:p>
            <a:fld id="{DDE0BCE7-CC03-4019-81D9-04C266089CF9}" type="slidenum">
              <a:rPr lang="en-US" smtClean="0"/>
              <a:t>32</a:t>
            </a:fld>
            <a:endParaRPr lang="en-US"/>
          </a:p>
        </p:txBody>
      </p:sp>
    </p:spTree>
    <p:extLst>
      <p:ext uri="{BB962C8B-B14F-4D97-AF65-F5344CB8AC3E}">
        <p14:creationId xmlns:p14="http://schemas.microsoft.com/office/powerpoint/2010/main" val="114980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False Positives: </a:t>
            </a:r>
            <a:r>
              <a:rPr lang="en-US" sz="4400" dirty="0" smtClean="0">
                <a:latin typeface="Consolas" panose="020B0609020204030204" pitchFamily="49" charset="0"/>
                <a:cs typeface="Consolas" panose="020B0609020204030204" pitchFamily="49" charset="0"/>
              </a:rPr>
              <a:t>optimum.net</a:t>
            </a:r>
            <a:endParaRPr lang="en-US" dirty="0">
              <a:latin typeface="Consolas" panose="020B0609020204030204" pitchFamily="49" charset="0"/>
              <a:cs typeface="Consolas" panose="020B0609020204030204" pitchFamily="49" charset="0"/>
            </a:endParaRP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011" y="1600200"/>
            <a:ext cx="5765197" cy="4256896"/>
          </a:xfrm>
        </p:spPr>
      </p:pic>
      <p:sp>
        <p:nvSpPr>
          <p:cNvPr id="2" name="Date Placeholder 1"/>
          <p:cNvSpPr>
            <a:spLocks noGrp="1"/>
          </p:cNvSpPr>
          <p:nvPr>
            <p:ph type="dt" sz="half" idx="10"/>
          </p:nvPr>
        </p:nvSpPr>
        <p:spPr/>
        <p:txBody>
          <a:bodyPr/>
          <a:lstStyle/>
          <a:p>
            <a:fld id="{D77B526F-D48B-4F5C-8915-02285BDDE104}" type="datetime1">
              <a:rPr lang="en-US" smtClean="0"/>
              <a:t>9/3/2015</a:t>
            </a:fld>
            <a:endParaRPr lang="en-US"/>
          </a:p>
        </p:txBody>
      </p:sp>
      <p:sp>
        <p:nvSpPr>
          <p:cNvPr id="3" name="Footer Placeholder 2"/>
          <p:cNvSpPr>
            <a:spLocks noGrp="1"/>
          </p:cNvSpPr>
          <p:nvPr>
            <p:ph type="ftr" sz="quarter" idx="11"/>
          </p:nvPr>
        </p:nvSpPr>
        <p:spPr/>
        <p:txBody>
          <a:bodyPr/>
          <a:lstStyle/>
          <a:p>
            <a:r>
              <a:rPr lang="en-US" smtClean="0"/>
              <a:t>FSE'15 - Detecting JavaScript Races that Matter</a:t>
            </a:r>
            <a:endParaRPr lang="en-US"/>
          </a:p>
        </p:txBody>
      </p:sp>
      <p:sp>
        <p:nvSpPr>
          <p:cNvPr id="4" name="Slide Number Placeholder 3"/>
          <p:cNvSpPr>
            <a:spLocks noGrp="1"/>
          </p:cNvSpPr>
          <p:nvPr>
            <p:ph type="sldNum" sz="quarter" idx="12"/>
          </p:nvPr>
        </p:nvSpPr>
        <p:spPr/>
        <p:txBody>
          <a:bodyPr/>
          <a:lstStyle/>
          <a:p>
            <a:fld id="{DDE0BCE7-CC03-4019-81D9-04C266089CF9}" type="slidenum">
              <a:rPr lang="en-US" smtClean="0"/>
              <a:t>33</a:t>
            </a:fld>
            <a:endParaRPr lang="en-US"/>
          </a:p>
        </p:txBody>
      </p:sp>
      <p:sp>
        <p:nvSpPr>
          <p:cNvPr id="8" name="Rectangle 7"/>
          <p:cNvSpPr/>
          <p:nvPr/>
        </p:nvSpPr>
        <p:spPr>
          <a:xfrm>
            <a:off x="1133382" y="2260576"/>
            <a:ext cx="5368085" cy="4239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3382" y="2959318"/>
            <a:ext cx="5368085" cy="4239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33382" y="4929673"/>
            <a:ext cx="5368085" cy="5818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6501467" y="2472527"/>
            <a:ext cx="1845579" cy="91069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01467" y="3146653"/>
            <a:ext cx="1845579" cy="5114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01467" y="3869677"/>
            <a:ext cx="1845579" cy="12764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47046" y="3071371"/>
            <a:ext cx="3590488" cy="1384995"/>
          </a:xfrm>
          <a:prstGeom prst="rect">
            <a:avLst/>
          </a:prstGeom>
          <a:noFill/>
          <a:ln w="38100">
            <a:solidFill>
              <a:schemeClr val="tx1"/>
            </a:solidFill>
          </a:ln>
        </p:spPr>
        <p:txBody>
          <a:bodyPr wrap="square" rtlCol="0">
            <a:spAutoFit/>
          </a:bodyPr>
          <a:lstStyle/>
          <a:p>
            <a:pPr algn="ctr"/>
            <a:r>
              <a:rPr lang="en-US" sz="2800" dirty="0" smtClean="0"/>
              <a:t>Cookie updated with the event happened in the web page</a:t>
            </a:r>
            <a:endParaRPr lang="en-US" sz="2800" dirty="0"/>
          </a:p>
        </p:txBody>
      </p:sp>
    </p:spTree>
    <p:extLst>
      <p:ext uri="{BB962C8B-B14F-4D97-AF65-F5344CB8AC3E}">
        <p14:creationId xmlns:p14="http://schemas.microsoft.com/office/powerpoint/2010/main" val="3497927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Race Example: Memory</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208" y="1342032"/>
            <a:ext cx="785130" cy="1058617"/>
          </a:xfrm>
          <a:prstGeom prst="rect">
            <a:avLst/>
          </a:prstGeom>
        </p:spPr>
      </p:pic>
      <p:cxnSp>
        <p:nvCxnSpPr>
          <p:cNvPr id="23" name="Straight Arrow Connector 22"/>
          <p:cNvCxnSpPr/>
          <p:nvPr/>
        </p:nvCxnSpPr>
        <p:spPr>
          <a:xfrm flipH="1">
            <a:off x="7767964" y="2465687"/>
            <a:ext cx="18414" cy="36576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320350" y="2465687"/>
            <a:ext cx="15345" cy="36576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9905" y="1372696"/>
            <a:ext cx="5919039" cy="5078313"/>
          </a:xfrm>
          <a:prstGeom prst="rect">
            <a:avLst/>
          </a:prstGeom>
          <a:noFill/>
        </p:spPr>
        <p:txBody>
          <a:bodyPr wrap="square" rtlCol="0">
            <a:spAutoFit/>
          </a:bodyPr>
          <a:lstStyle/>
          <a:p>
            <a:r>
              <a:rPr lang="en-US" dirty="0" smtClean="0"/>
              <a:t>&lt;html&gt;</a:t>
            </a:r>
          </a:p>
          <a:p>
            <a:r>
              <a:rPr lang="en-US" dirty="0" smtClean="0"/>
              <a:t>&lt;script&gt; </a:t>
            </a:r>
          </a:p>
          <a:p>
            <a:r>
              <a:rPr lang="en-US" dirty="0" err="1" smtClean="0"/>
              <a:t>var</a:t>
            </a:r>
            <a:r>
              <a:rPr lang="en-US" dirty="0" smtClean="0"/>
              <a:t> </a:t>
            </a:r>
            <a:r>
              <a:rPr lang="en-US" dirty="0" err="1" smtClean="0"/>
              <a:t>localVar</a:t>
            </a:r>
            <a:r>
              <a:rPr lang="en-US" dirty="0" smtClean="0"/>
              <a:t> = “</a:t>
            </a:r>
            <a:r>
              <a:rPr lang="en-US" dirty="0">
                <a:solidFill>
                  <a:schemeClr val="accent6"/>
                </a:solidFill>
              </a:rPr>
              <a:t>http://</a:t>
            </a:r>
            <a:r>
              <a:rPr lang="en-US" dirty="0" smtClean="0">
                <a:solidFill>
                  <a:schemeClr val="accent6"/>
                </a:solidFill>
              </a:rPr>
              <a:t>server_name/data.json</a:t>
            </a:r>
            <a:r>
              <a:rPr lang="en-US" dirty="0" smtClean="0"/>
              <a:t>”</a:t>
            </a:r>
          </a:p>
          <a:p>
            <a:r>
              <a:rPr lang="en-US" dirty="0" err="1" smtClean="0"/>
              <a:t>var</a:t>
            </a:r>
            <a:r>
              <a:rPr lang="en-US" dirty="0" smtClean="0"/>
              <a:t> url1 = </a:t>
            </a:r>
            <a:r>
              <a:rPr lang="en-US" dirty="0" err="1" smtClean="0"/>
              <a:t>localVar</a:t>
            </a:r>
            <a:r>
              <a:rPr lang="en-US" dirty="0" smtClean="0"/>
              <a:t>;</a:t>
            </a:r>
            <a:endParaRPr lang="en-US" dirty="0"/>
          </a:p>
          <a:p>
            <a:r>
              <a:rPr lang="en-US" dirty="0" smtClean="0"/>
              <a:t>$.</a:t>
            </a:r>
            <a:r>
              <a:rPr lang="en-US" dirty="0" err="1" smtClean="0"/>
              <a:t>getJSON</a:t>
            </a:r>
            <a:r>
              <a:rPr lang="en-US" dirty="0" smtClean="0"/>
              <a:t>( url1, function(result){ </a:t>
            </a:r>
          </a:p>
          <a:p>
            <a:r>
              <a:rPr lang="en-US" dirty="0"/>
              <a:t> </a:t>
            </a:r>
            <a:r>
              <a:rPr lang="en-US" dirty="0" smtClean="0"/>
              <a:t>                    </a:t>
            </a:r>
            <a:r>
              <a:rPr lang="en-US" dirty="0" err="1" smtClean="0">
                <a:solidFill>
                  <a:schemeClr val="accent5"/>
                </a:solidFill>
              </a:rPr>
              <a:t>localVar</a:t>
            </a:r>
            <a:r>
              <a:rPr lang="en-US" dirty="0" smtClean="0">
                <a:solidFill>
                  <a:schemeClr val="accent5"/>
                </a:solidFill>
              </a:rPr>
              <a:t> = </a:t>
            </a:r>
            <a:r>
              <a:rPr lang="en-US" dirty="0" err="1" smtClean="0">
                <a:solidFill>
                  <a:schemeClr val="accent5"/>
                </a:solidFill>
              </a:rPr>
              <a:t>getUrl</a:t>
            </a:r>
            <a:r>
              <a:rPr lang="en-US" dirty="0" smtClean="0">
                <a:solidFill>
                  <a:schemeClr val="accent5"/>
                </a:solidFill>
              </a:rPr>
              <a:t>(result);</a:t>
            </a:r>
            <a:r>
              <a:rPr lang="en-US" dirty="0" smtClean="0"/>
              <a:t>});</a:t>
            </a:r>
          </a:p>
          <a:p>
            <a:r>
              <a:rPr lang="en-US" dirty="0" smtClean="0"/>
              <a:t>&lt;/script&gt;</a:t>
            </a:r>
          </a:p>
          <a:p>
            <a:r>
              <a:rPr lang="en-US" dirty="0" smtClean="0"/>
              <a:t>…</a:t>
            </a:r>
            <a:endParaRPr lang="en-US" dirty="0"/>
          </a:p>
          <a:p>
            <a:r>
              <a:rPr lang="en-US" dirty="0" smtClean="0"/>
              <a:t>&lt;script&gt; </a:t>
            </a:r>
          </a:p>
          <a:p>
            <a:r>
              <a:rPr lang="en-US" dirty="0" err="1" smtClean="0"/>
              <a:t>var</a:t>
            </a:r>
            <a:r>
              <a:rPr lang="en-US" dirty="0" smtClean="0"/>
              <a:t> url2 = </a:t>
            </a:r>
            <a:r>
              <a:rPr lang="en-US" dirty="0" err="1" smtClean="0">
                <a:solidFill>
                  <a:schemeClr val="accent5"/>
                </a:solidFill>
              </a:rPr>
              <a:t>localVar</a:t>
            </a:r>
            <a:r>
              <a:rPr lang="en-US" dirty="0" smtClean="0"/>
              <a:t>;</a:t>
            </a:r>
          </a:p>
          <a:p>
            <a:r>
              <a:rPr lang="en-US" dirty="0" smtClean="0"/>
              <a:t>$.</a:t>
            </a:r>
            <a:r>
              <a:rPr lang="en-US" dirty="0" err="1" smtClean="0"/>
              <a:t>getJSON</a:t>
            </a:r>
            <a:r>
              <a:rPr lang="en-US" dirty="0" smtClean="0"/>
              <a:t>( </a:t>
            </a:r>
            <a:r>
              <a:rPr lang="en-US" dirty="0" smtClean="0">
                <a:solidFill>
                  <a:schemeClr val="accent5"/>
                </a:solidFill>
              </a:rPr>
              <a:t>url2</a:t>
            </a:r>
            <a:r>
              <a:rPr lang="en-US" dirty="0" smtClean="0"/>
              <a:t>, function(result){ </a:t>
            </a:r>
          </a:p>
          <a:p>
            <a:r>
              <a:rPr lang="en-US" dirty="0"/>
              <a:t> </a:t>
            </a:r>
            <a:r>
              <a:rPr lang="en-US" dirty="0" smtClean="0"/>
              <a:t>                   </a:t>
            </a:r>
            <a:r>
              <a:rPr lang="en-US" dirty="0" err="1" smtClean="0"/>
              <a:t>localVar</a:t>
            </a:r>
            <a:r>
              <a:rPr lang="en-US" dirty="0" smtClean="0"/>
              <a:t> = </a:t>
            </a:r>
            <a:r>
              <a:rPr lang="en-US" dirty="0" err="1" smtClean="0"/>
              <a:t>getUrl</a:t>
            </a:r>
            <a:r>
              <a:rPr lang="en-US" dirty="0" smtClean="0"/>
              <a:t>(result);});</a:t>
            </a:r>
          </a:p>
          <a:p>
            <a:r>
              <a:rPr lang="en-US" dirty="0" smtClean="0"/>
              <a:t>&lt;/script&gt;</a:t>
            </a:r>
          </a:p>
          <a:p>
            <a:r>
              <a:rPr lang="en-US" dirty="0" smtClean="0"/>
              <a:t>…</a:t>
            </a:r>
          </a:p>
          <a:p>
            <a:r>
              <a:rPr lang="en-US" dirty="0" smtClean="0"/>
              <a:t>&lt;body&gt;</a:t>
            </a:r>
          </a:p>
          <a:p>
            <a:r>
              <a:rPr lang="en-US" dirty="0" smtClean="0">
                <a:solidFill>
                  <a:srgbClr val="FF0000"/>
                </a:solidFill>
              </a:rPr>
              <a:t>alert(localVar);</a:t>
            </a:r>
          </a:p>
          <a:p>
            <a:r>
              <a:rPr lang="en-US" dirty="0" smtClean="0"/>
              <a:t>&lt;/body&gt;</a:t>
            </a:r>
          </a:p>
          <a:p>
            <a:r>
              <a:rPr lang="en-US" dirty="0" smtClean="0"/>
              <a:t>&lt;/html&gt;</a:t>
            </a:r>
          </a:p>
        </p:txBody>
      </p:sp>
      <p:cxnSp>
        <p:nvCxnSpPr>
          <p:cNvPr id="26" name="Straight Arrow Connector 25"/>
          <p:cNvCxnSpPr/>
          <p:nvPr/>
        </p:nvCxnSpPr>
        <p:spPr>
          <a:xfrm>
            <a:off x="7786377" y="3115138"/>
            <a:ext cx="2549318" cy="2969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83749" y="3916039"/>
            <a:ext cx="2567731" cy="2105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Connector 27"/>
          <p:cNvSpPr/>
          <p:nvPr/>
        </p:nvSpPr>
        <p:spPr>
          <a:xfrm>
            <a:off x="7711628" y="5530092"/>
            <a:ext cx="114950" cy="1055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a:off x="7783749" y="3609439"/>
            <a:ext cx="2535288" cy="18293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760074" y="4344525"/>
            <a:ext cx="2558963" cy="14785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789016" y="3623033"/>
            <a:ext cx="2537914" cy="12918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44907" y="2869198"/>
            <a:ext cx="1257300" cy="369332"/>
          </a:xfrm>
          <a:prstGeom prst="rect">
            <a:avLst/>
          </a:prstGeom>
          <a:noFill/>
        </p:spPr>
        <p:txBody>
          <a:bodyPr wrap="square" rtlCol="0">
            <a:spAutoFit/>
          </a:bodyPr>
          <a:lstStyle/>
          <a:p>
            <a:pPr algn="ctr"/>
            <a:endParaRPr lang="en-US" dirty="0"/>
          </a:p>
        </p:txBody>
      </p:sp>
      <p:sp>
        <p:nvSpPr>
          <p:cNvPr id="33" name="Rectangular Callout 32"/>
          <p:cNvSpPr/>
          <p:nvPr/>
        </p:nvSpPr>
        <p:spPr>
          <a:xfrm>
            <a:off x="7391613" y="4815473"/>
            <a:ext cx="1212850" cy="628650"/>
          </a:xfrm>
          <a:prstGeom prst="wedge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Alert?</a:t>
            </a:r>
            <a:endParaRPr lang="en-US" dirty="0"/>
          </a:p>
        </p:txBody>
      </p:sp>
      <p:sp>
        <p:nvSpPr>
          <p:cNvPr id="9" name="Rectangle 8"/>
          <p:cNvSpPr/>
          <p:nvPr/>
        </p:nvSpPr>
        <p:spPr>
          <a:xfrm>
            <a:off x="4114801" y="3115138"/>
            <a:ext cx="252798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5400" dirty="0" smtClean="0">
                <a:solidFill>
                  <a:schemeClr val="bg1"/>
                </a:solidFill>
              </a:rPr>
              <a:t>Refresh</a:t>
            </a:r>
            <a:endParaRPr lang="en-US" sz="5400" dirty="0">
              <a:ln w="0"/>
              <a:solidFill>
                <a:schemeClr val="bg1"/>
              </a:solidFill>
              <a:effectLst>
                <a:outerShdw blurRad="38100" dist="25400" dir="5400000" algn="ctr" rotWithShape="0">
                  <a:srgbClr val="6E747A">
                    <a:alpha val="43000"/>
                  </a:srgbClr>
                </a:outerShdw>
              </a:effectLst>
            </a:endParaRPr>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6E3214D3-72D3-4C9A-9FEA-461B0305C100}"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4</a:t>
            </a:fld>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71971" y="1523393"/>
            <a:ext cx="909213" cy="909213"/>
          </a:xfrm>
        </p:spPr>
      </p:pic>
    </p:spTree>
    <p:extLst>
      <p:ext uri="{BB962C8B-B14F-4D97-AF65-F5344CB8AC3E}">
        <p14:creationId xmlns:p14="http://schemas.microsoft.com/office/powerpoint/2010/main" val="13086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10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10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100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3" grpId="0" animBg="1"/>
      <p:bldP spid="33"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Cookies: Example of Persistent Data Storage</a:t>
            </a:r>
            <a:endParaRPr lang="en-US" sz="4000"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983" y="2449003"/>
            <a:ext cx="10430353" cy="2481862"/>
          </a:xfrm>
        </p:spPr>
      </p:pic>
      <p:sp>
        <p:nvSpPr>
          <p:cNvPr id="16" name="Footer Placeholder 15"/>
          <p:cNvSpPr>
            <a:spLocks noGrp="1"/>
          </p:cNvSpPr>
          <p:nvPr>
            <p:ph type="ftr" sz="quarter" idx="11"/>
          </p:nvPr>
        </p:nvSpPr>
        <p:spPr/>
        <p:txBody>
          <a:bodyPr/>
          <a:lstStyle/>
          <a:p>
            <a:r>
              <a:rPr lang="en-US" smtClean="0"/>
              <a:t>FSE'15 - Detecting JavaScript Races that Matter</a:t>
            </a:r>
            <a:endParaRPr lang="en-US" dirty="0"/>
          </a:p>
        </p:txBody>
      </p:sp>
      <p:sp>
        <p:nvSpPr>
          <p:cNvPr id="17" name="Date Placeholder 16"/>
          <p:cNvSpPr>
            <a:spLocks noGrp="1"/>
          </p:cNvSpPr>
          <p:nvPr>
            <p:ph type="dt" sz="half" idx="10"/>
          </p:nvPr>
        </p:nvSpPr>
        <p:spPr/>
        <p:txBody>
          <a:bodyPr/>
          <a:lstStyle/>
          <a:p>
            <a:fld id="{208B36FA-6FC2-47E9-AF8E-DAE0D455A4AD}" type="datetime1">
              <a:rPr lang="en-US" smtClean="0"/>
              <a:t>9/3/2015</a:t>
            </a:fld>
            <a:endParaRPr lang="en-US" dirty="0"/>
          </a:p>
        </p:txBody>
      </p:sp>
      <p:sp>
        <p:nvSpPr>
          <p:cNvPr id="18" name="Slide Number Placeholder 17"/>
          <p:cNvSpPr>
            <a:spLocks noGrp="1"/>
          </p:cNvSpPr>
          <p:nvPr>
            <p:ph type="sldNum" sz="quarter" idx="12"/>
          </p:nvPr>
        </p:nvSpPr>
        <p:spPr/>
        <p:txBody>
          <a:bodyPr/>
          <a:lstStyle/>
          <a:p>
            <a:fld id="{DDE0BCE7-CC03-4019-81D9-04C266089CF9}" type="slidenum">
              <a:rPr lang="en-US" smtClean="0"/>
              <a:pPr/>
              <a:t>5</a:t>
            </a:fld>
            <a:endParaRPr lang="en-US" dirty="0"/>
          </a:p>
        </p:txBody>
      </p:sp>
    </p:spTree>
    <p:extLst>
      <p:ext uri="{BB962C8B-B14F-4D97-AF65-F5344CB8AC3E}">
        <p14:creationId xmlns:p14="http://schemas.microsoft.com/office/powerpoint/2010/main" val="2310863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Race Example: Cookie</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208" y="1342032"/>
            <a:ext cx="785130" cy="1058617"/>
          </a:xfrm>
          <a:prstGeom prst="rect">
            <a:avLst/>
          </a:prstGeom>
        </p:spPr>
      </p:pic>
      <p:cxnSp>
        <p:nvCxnSpPr>
          <p:cNvPr id="23" name="Straight Arrow Connector 22"/>
          <p:cNvCxnSpPr/>
          <p:nvPr/>
        </p:nvCxnSpPr>
        <p:spPr>
          <a:xfrm flipH="1">
            <a:off x="7767964" y="2465687"/>
            <a:ext cx="18414" cy="36576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320350" y="2465687"/>
            <a:ext cx="15345" cy="36576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55866" y="1623799"/>
            <a:ext cx="6312755" cy="4801314"/>
          </a:xfrm>
          <a:prstGeom prst="rect">
            <a:avLst/>
          </a:prstGeom>
          <a:noFill/>
        </p:spPr>
        <p:txBody>
          <a:bodyPr wrap="square" rtlCol="0">
            <a:spAutoFit/>
          </a:bodyPr>
          <a:lstStyle/>
          <a:p>
            <a:r>
              <a:rPr lang="en-US" dirty="0" smtClean="0"/>
              <a:t>&lt;html&gt;</a:t>
            </a:r>
          </a:p>
          <a:p>
            <a:r>
              <a:rPr lang="en-US" dirty="0" smtClean="0"/>
              <a:t>&lt;script&gt; </a:t>
            </a:r>
          </a:p>
          <a:p>
            <a:r>
              <a:rPr lang="en-US" dirty="0" smtClean="0"/>
              <a:t>$.</a:t>
            </a:r>
            <a:r>
              <a:rPr lang="en-US" dirty="0" err="1" smtClean="0"/>
              <a:t>getJSON</a:t>
            </a:r>
            <a:r>
              <a:rPr lang="en-US" dirty="0" smtClean="0"/>
              <a:t>(</a:t>
            </a:r>
            <a:r>
              <a:rPr lang="en-US" dirty="0" smtClean="0">
                <a:solidFill>
                  <a:schemeClr val="accent6"/>
                </a:solidFill>
              </a:rPr>
              <a:t>$.cookie(‘</a:t>
            </a:r>
            <a:r>
              <a:rPr lang="en-US" dirty="0" err="1" smtClean="0">
                <a:solidFill>
                  <a:schemeClr val="accent6"/>
                </a:solidFill>
              </a:rPr>
              <a:t>url</a:t>
            </a:r>
            <a:r>
              <a:rPr lang="en-US" dirty="0" smtClean="0">
                <a:solidFill>
                  <a:schemeClr val="accent6"/>
                </a:solidFill>
              </a:rPr>
              <a:t>’)</a:t>
            </a:r>
            <a:r>
              <a:rPr lang="en-US" dirty="0" smtClean="0"/>
              <a:t>, function(result){</a:t>
            </a:r>
          </a:p>
          <a:p>
            <a:r>
              <a:rPr lang="en-US" dirty="0">
                <a:solidFill>
                  <a:srgbClr val="FF0000"/>
                </a:solidFill>
              </a:rPr>
              <a:t> </a:t>
            </a:r>
            <a:r>
              <a:rPr lang="en-US" dirty="0" smtClean="0">
                <a:solidFill>
                  <a:srgbClr val="FF0000"/>
                </a:solidFill>
              </a:rPr>
              <a:t>                  </a:t>
            </a:r>
            <a:r>
              <a:rPr lang="en-US" dirty="0" smtClean="0">
                <a:solidFill>
                  <a:schemeClr val="accent5"/>
                </a:solidFill>
              </a:rPr>
              <a:t>$.cookie(‘</a:t>
            </a:r>
            <a:r>
              <a:rPr lang="en-US" dirty="0" err="1" smtClean="0">
                <a:solidFill>
                  <a:schemeClr val="accent5"/>
                </a:solidFill>
              </a:rPr>
              <a:t>url</a:t>
            </a:r>
            <a:r>
              <a:rPr lang="en-US" dirty="0" smtClean="0">
                <a:solidFill>
                  <a:schemeClr val="accent5"/>
                </a:solidFill>
              </a:rPr>
              <a:t>’, </a:t>
            </a:r>
            <a:r>
              <a:rPr lang="en-US" dirty="0" err="1" smtClean="0">
                <a:solidFill>
                  <a:schemeClr val="accent5"/>
                </a:solidFill>
              </a:rPr>
              <a:t>getUrl</a:t>
            </a:r>
            <a:r>
              <a:rPr lang="en-US" dirty="0" smtClean="0">
                <a:solidFill>
                  <a:schemeClr val="accent5"/>
                </a:solidFill>
              </a:rPr>
              <a:t>(result))</a:t>
            </a:r>
            <a:r>
              <a:rPr lang="en-US" dirty="0" smtClean="0"/>
              <a:t>;</a:t>
            </a:r>
          </a:p>
          <a:p>
            <a:r>
              <a:rPr lang="en-US" dirty="0" smtClean="0"/>
              <a:t>});</a:t>
            </a:r>
          </a:p>
          <a:p>
            <a:r>
              <a:rPr lang="en-US" dirty="0" smtClean="0"/>
              <a:t>&lt;/script&gt;</a:t>
            </a:r>
          </a:p>
          <a:p>
            <a:r>
              <a:rPr lang="en-US" dirty="0" smtClean="0"/>
              <a:t>…</a:t>
            </a:r>
            <a:endParaRPr lang="en-US" dirty="0"/>
          </a:p>
          <a:p>
            <a:r>
              <a:rPr lang="en-US" dirty="0" smtClean="0"/>
              <a:t>&lt;script&gt; </a:t>
            </a:r>
          </a:p>
          <a:p>
            <a:r>
              <a:rPr lang="en-US" dirty="0"/>
              <a:t>$.</a:t>
            </a:r>
            <a:r>
              <a:rPr lang="en-US" dirty="0" err="1"/>
              <a:t>getJSON</a:t>
            </a:r>
            <a:r>
              <a:rPr lang="en-US" dirty="0">
                <a:solidFill>
                  <a:schemeClr val="accent5"/>
                </a:solidFill>
              </a:rPr>
              <a:t>($.cookie(‘</a:t>
            </a:r>
            <a:r>
              <a:rPr lang="en-US" dirty="0" err="1">
                <a:solidFill>
                  <a:schemeClr val="accent5"/>
                </a:solidFill>
              </a:rPr>
              <a:t>url</a:t>
            </a:r>
            <a:r>
              <a:rPr lang="en-US" dirty="0">
                <a:solidFill>
                  <a:schemeClr val="accent5"/>
                </a:solidFill>
              </a:rPr>
              <a:t>’)</a:t>
            </a:r>
            <a:r>
              <a:rPr lang="en-US" dirty="0"/>
              <a:t>, function(result</a:t>
            </a:r>
            <a:r>
              <a:rPr lang="en-US" dirty="0" smtClean="0"/>
              <a:t>){</a:t>
            </a:r>
          </a:p>
          <a:p>
            <a:r>
              <a:rPr lang="en-US" dirty="0">
                <a:solidFill>
                  <a:srgbClr val="FF0000"/>
                </a:solidFill>
              </a:rPr>
              <a:t> </a:t>
            </a:r>
            <a:r>
              <a:rPr lang="en-US" dirty="0" smtClean="0">
                <a:solidFill>
                  <a:srgbClr val="FF0000"/>
                </a:solidFill>
              </a:rPr>
              <a:t>                  </a:t>
            </a:r>
            <a:r>
              <a:rPr lang="en-US" dirty="0" smtClean="0"/>
              <a:t>$.</a:t>
            </a:r>
            <a:r>
              <a:rPr lang="en-US" dirty="0"/>
              <a:t>cookie(‘</a:t>
            </a:r>
            <a:r>
              <a:rPr lang="en-US" dirty="0" err="1"/>
              <a:t>url</a:t>
            </a:r>
            <a:r>
              <a:rPr lang="en-US" dirty="0"/>
              <a:t>’, </a:t>
            </a:r>
            <a:r>
              <a:rPr lang="en-US" dirty="0" err="1"/>
              <a:t>getUrl</a:t>
            </a:r>
            <a:r>
              <a:rPr lang="en-US" dirty="0"/>
              <a:t>(result</a:t>
            </a:r>
            <a:r>
              <a:rPr lang="en-US" dirty="0" smtClean="0"/>
              <a:t>));</a:t>
            </a:r>
          </a:p>
          <a:p>
            <a:r>
              <a:rPr lang="en-US" dirty="0" smtClean="0"/>
              <a:t>});</a:t>
            </a:r>
            <a:endParaRPr lang="en-US" dirty="0"/>
          </a:p>
          <a:p>
            <a:r>
              <a:rPr lang="en-US" dirty="0" smtClean="0"/>
              <a:t>&lt;/script&gt;</a:t>
            </a:r>
          </a:p>
          <a:p>
            <a:r>
              <a:rPr lang="en-US" dirty="0" smtClean="0"/>
              <a:t>…</a:t>
            </a:r>
          </a:p>
          <a:p>
            <a:r>
              <a:rPr lang="en-US" dirty="0" smtClean="0"/>
              <a:t>&lt;body&gt;</a:t>
            </a:r>
          </a:p>
          <a:p>
            <a:r>
              <a:rPr lang="en-US" dirty="0" smtClean="0">
                <a:solidFill>
                  <a:srgbClr val="FF0000"/>
                </a:solidFill>
              </a:rPr>
              <a:t>alert($.</a:t>
            </a:r>
            <a:r>
              <a:rPr lang="en-US" dirty="0">
                <a:solidFill>
                  <a:srgbClr val="FF0000"/>
                </a:solidFill>
              </a:rPr>
              <a:t>cookie(‘</a:t>
            </a:r>
            <a:r>
              <a:rPr lang="en-US" dirty="0" err="1">
                <a:solidFill>
                  <a:srgbClr val="FF0000"/>
                </a:solidFill>
              </a:rPr>
              <a:t>url</a:t>
            </a:r>
            <a:r>
              <a:rPr lang="en-US" dirty="0" smtClean="0">
                <a:solidFill>
                  <a:srgbClr val="FF0000"/>
                </a:solidFill>
              </a:rPr>
              <a:t>’));</a:t>
            </a:r>
          </a:p>
          <a:p>
            <a:r>
              <a:rPr lang="en-US" dirty="0" smtClean="0"/>
              <a:t>&lt;/body&gt;</a:t>
            </a:r>
          </a:p>
          <a:p>
            <a:r>
              <a:rPr lang="en-US" dirty="0" smtClean="0"/>
              <a:t>&lt;/html&gt;</a:t>
            </a:r>
          </a:p>
        </p:txBody>
      </p:sp>
      <p:cxnSp>
        <p:nvCxnSpPr>
          <p:cNvPr id="26" name="Straight Arrow Connector 25"/>
          <p:cNvCxnSpPr/>
          <p:nvPr/>
        </p:nvCxnSpPr>
        <p:spPr>
          <a:xfrm>
            <a:off x="7786377" y="3115138"/>
            <a:ext cx="2549318" cy="2969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83749" y="3916039"/>
            <a:ext cx="2567731" cy="2105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Connector 27"/>
          <p:cNvSpPr/>
          <p:nvPr/>
        </p:nvSpPr>
        <p:spPr>
          <a:xfrm>
            <a:off x="7711628" y="5530092"/>
            <a:ext cx="114950" cy="1055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a:off x="7783749" y="3609439"/>
            <a:ext cx="2535288" cy="18293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760074" y="4344525"/>
            <a:ext cx="2558963" cy="14785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789016" y="3623033"/>
            <a:ext cx="2537914" cy="12918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44907" y="2869198"/>
            <a:ext cx="1257300" cy="369332"/>
          </a:xfrm>
          <a:prstGeom prst="rect">
            <a:avLst/>
          </a:prstGeom>
          <a:noFill/>
        </p:spPr>
        <p:txBody>
          <a:bodyPr wrap="square" rtlCol="0">
            <a:spAutoFit/>
          </a:bodyPr>
          <a:lstStyle/>
          <a:p>
            <a:pPr algn="ctr"/>
            <a:endParaRPr lang="en-US" dirty="0"/>
          </a:p>
        </p:txBody>
      </p:sp>
      <p:sp>
        <p:nvSpPr>
          <p:cNvPr id="33" name="Rectangular Callout 32"/>
          <p:cNvSpPr/>
          <p:nvPr/>
        </p:nvSpPr>
        <p:spPr>
          <a:xfrm>
            <a:off x="7391613" y="4815473"/>
            <a:ext cx="1212850" cy="628650"/>
          </a:xfrm>
          <a:prstGeom prst="wedge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Alert?</a:t>
            </a:r>
            <a:endParaRPr lang="en-US" dirty="0"/>
          </a:p>
        </p:txBody>
      </p:sp>
      <p:sp>
        <p:nvSpPr>
          <p:cNvPr id="11" name="Footer Placeholder 10"/>
          <p:cNvSpPr>
            <a:spLocks noGrp="1"/>
          </p:cNvSpPr>
          <p:nvPr>
            <p:ph type="ftr" sz="quarter" idx="11"/>
          </p:nvPr>
        </p:nvSpPr>
        <p:spPr/>
        <p:txBody>
          <a:bodyPr/>
          <a:lstStyle/>
          <a:p>
            <a:r>
              <a:rPr lang="en-US" smtClean="0"/>
              <a:t>FSE'15 - Detecting JavaScript Races that Matter</a:t>
            </a:r>
            <a:endParaRPr lang="en-US" dirty="0"/>
          </a:p>
        </p:txBody>
      </p:sp>
      <p:sp>
        <p:nvSpPr>
          <p:cNvPr id="12" name="Date Placeholder 11"/>
          <p:cNvSpPr>
            <a:spLocks noGrp="1"/>
          </p:cNvSpPr>
          <p:nvPr>
            <p:ph type="dt" sz="half" idx="10"/>
          </p:nvPr>
        </p:nvSpPr>
        <p:spPr/>
        <p:txBody>
          <a:bodyPr/>
          <a:lstStyle/>
          <a:p>
            <a:fld id="{D8E8D691-9C84-419A-BB06-ABDD234F0711}" type="datetime1">
              <a:rPr lang="en-US" smtClean="0"/>
              <a:t>9/3/2015</a:t>
            </a:fld>
            <a:endParaRPr lang="en-US" dirty="0"/>
          </a:p>
        </p:txBody>
      </p:sp>
      <p:sp>
        <p:nvSpPr>
          <p:cNvPr id="13" name="Slide Number Placeholder 12"/>
          <p:cNvSpPr>
            <a:spLocks noGrp="1"/>
          </p:cNvSpPr>
          <p:nvPr>
            <p:ph type="sldNum" sz="quarter" idx="12"/>
          </p:nvPr>
        </p:nvSpPr>
        <p:spPr/>
        <p:txBody>
          <a:bodyPr/>
          <a:lstStyle/>
          <a:p>
            <a:fld id="{DDE0BCE7-CC03-4019-81D9-04C266089CF9}" type="slidenum">
              <a:rPr lang="en-US" smtClean="0"/>
              <a:pPr/>
              <a:t>6</a:t>
            </a:fld>
            <a:endParaRPr lang="en-US" dirty="0"/>
          </a:p>
        </p:txBody>
      </p:sp>
      <p:pic>
        <p:nvPicPr>
          <p:cNvPr id="2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971" y="1523393"/>
            <a:ext cx="909213" cy="909213"/>
          </a:xfrm>
          <a:prstGeom prst="rect">
            <a:avLst/>
          </a:prstGeom>
        </p:spPr>
      </p:pic>
    </p:spTree>
    <p:extLst>
      <p:ext uri="{BB962C8B-B14F-4D97-AF65-F5344CB8AC3E}">
        <p14:creationId xmlns:p14="http://schemas.microsoft.com/office/powerpoint/2010/main" val="41765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10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10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100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Race Example: Cookie</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208" y="1342032"/>
            <a:ext cx="785130" cy="1058617"/>
          </a:xfrm>
          <a:prstGeom prst="rect">
            <a:avLst/>
          </a:prstGeom>
        </p:spPr>
      </p:pic>
      <p:cxnSp>
        <p:nvCxnSpPr>
          <p:cNvPr id="23" name="Straight Arrow Connector 22"/>
          <p:cNvCxnSpPr/>
          <p:nvPr/>
        </p:nvCxnSpPr>
        <p:spPr>
          <a:xfrm flipH="1">
            <a:off x="7767964" y="2465687"/>
            <a:ext cx="18414" cy="36576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320350" y="2465687"/>
            <a:ext cx="15345" cy="365760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55866" y="1623799"/>
            <a:ext cx="6312755" cy="4801314"/>
          </a:xfrm>
          <a:prstGeom prst="rect">
            <a:avLst/>
          </a:prstGeom>
          <a:noFill/>
        </p:spPr>
        <p:txBody>
          <a:bodyPr wrap="square" rtlCol="0">
            <a:spAutoFit/>
          </a:bodyPr>
          <a:lstStyle/>
          <a:p>
            <a:r>
              <a:rPr lang="en-US" dirty="0" smtClean="0"/>
              <a:t>&lt;html&gt;</a:t>
            </a:r>
          </a:p>
          <a:p>
            <a:r>
              <a:rPr lang="en-US" dirty="0" smtClean="0"/>
              <a:t>&lt;script&gt; </a:t>
            </a:r>
          </a:p>
          <a:p>
            <a:r>
              <a:rPr lang="en-US" dirty="0" smtClean="0"/>
              <a:t>$.</a:t>
            </a:r>
            <a:r>
              <a:rPr lang="en-US" dirty="0" err="1" smtClean="0"/>
              <a:t>getJSON</a:t>
            </a:r>
            <a:r>
              <a:rPr lang="en-US" dirty="0" smtClean="0"/>
              <a:t>(</a:t>
            </a:r>
            <a:r>
              <a:rPr lang="en-US" b="1" dirty="0" smtClean="0">
                <a:solidFill>
                  <a:srgbClr val="FF0000"/>
                </a:solidFill>
              </a:rPr>
              <a:t>$.cookie(‘</a:t>
            </a:r>
            <a:r>
              <a:rPr lang="en-US" b="1" dirty="0" err="1" smtClean="0">
                <a:solidFill>
                  <a:srgbClr val="FF0000"/>
                </a:solidFill>
              </a:rPr>
              <a:t>url</a:t>
            </a:r>
            <a:r>
              <a:rPr lang="en-US" b="1" dirty="0" smtClean="0">
                <a:solidFill>
                  <a:srgbClr val="FF0000"/>
                </a:solidFill>
              </a:rPr>
              <a:t>’)</a:t>
            </a:r>
            <a:r>
              <a:rPr lang="en-US" b="1" dirty="0" smtClean="0"/>
              <a:t>, </a:t>
            </a:r>
            <a:r>
              <a:rPr lang="en-US" dirty="0" smtClean="0"/>
              <a:t>function(result){</a:t>
            </a:r>
          </a:p>
          <a:p>
            <a:r>
              <a:rPr lang="en-US" dirty="0">
                <a:solidFill>
                  <a:srgbClr val="FF0000"/>
                </a:solidFill>
              </a:rPr>
              <a:t> </a:t>
            </a:r>
            <a:r>
              <a:rPr lang="en-US" dirty="0" smtClean="0">
                <a:solidFill>
                  <a:srgbClr val="FF0000"/>
                </a:solidFill>
              </a:rPr>
              <a:t>                  </a:t>
            </a:r>
            <a:r>
              <a:rPr lang="en-US" dirty="0" smtClean="0">
                <a:solidFill>
                  <a:schemeClr val="accent5"/>
                </a:solidFill>
              </a:rPr>
              <a:t>$.cookie(‘</a:t>
            </a:r>
            <a:r>
              <a:rPr lang="en-US" dirty="0" err="1" smtClean="0">
                <a:solidFill>
                  <a:schemeClr val="accent5"/>
                </a:solidFill>
              </a:rPr>
              <a:t>url</a:t>
            </a:r>
            <a:r>
              <a:rPr lang="en-US" dirty="0" smtClean="0">
                <a:solidFill>
                  <a:schemeClr val="accent5"/>
                </a:solidFill>
              </a:rPr>
              <a:t>’, </a:t>
            </a:r>
            <a:r>
              <a:rPr lang="en-US" dirty="0" err="1" smtClean="0">
                <a:solidFill>
                  <a:schemeClr val="accent5"/>
                </a:solidFill>
              </a:rPr>
              <a:t>getUrl</a:t>
            </a:r>
            <a:r>
              <a:rPr lang="en-US" dirty="0" smtClean="0">
                <a:solidFill>
                  <a:schemeClr val="accent5"/>
                </a:solidFill>
              </a:rPr>
              <a:t>(result))</a:t>
            </a:r>
            <a:r>
              <a:rPr lang="en-US" dirty="0" smtClean="0"/>
              <a:t>;</a:t>
            </a:r>
          </a:p>
          <a:p>
            <a:r>
              <a:rPr lang="en-US" dirty="0" smtClean="0"/>
              <a:t>});</a:t>
            </a:r>
          </a:p>
          <a:p>
            <a:r>
              <a:rPr lang="en-US" dirty="0" smtClean="0"/>
              <a:t>&lt;/script&gt;</a:t>
            </a:r>
          </a:p>
          <a:p>
            <a:r>
              <a:rPr lang="en-US" dirty="0" smtClean="0"/>
              <a:t>…</a:t>
            </a:r>
            <a:endParaRPr lang="en-US" dirty="0"/>
          </a:p>
          <a:p>
            <a:r>
              <a:rPr lang="en-US" dirty="0" smtClean="0"/>
              <a:t>&lt;script&gt; </a:t>
            </a:r>
          </a:p>
          <a:p>
            <a:r>
              <a:rPr lang="en-US" dirty="0"/>
              <a:t>$.</a:t>
            </a:r>
            <a:r>
              <a:rPr lang="en-US" dirty="0" err="1"/>
              <a:t>getJSON</a:t>
            </a:r>
            <a:r>
              <a:rPr lang="en-US" dirty="0">
                <a:solidFill>
                  <a:schemeClr val="accent5"/>
                </a:solidFill>
              </a:rPr>
              <a:t>($.cookie(‘</a:t>
            </a:r>
            <a:r>
              <a:rPr lang="en-US" dirty="0" err="1">
                <a:solidFill>
                  <a:schemeClr val="accent5"/>
                </a:solidFill>
              </a:rPr>
              <a:t>url</a:t>
            </a:r>
            <a:r>
              <a:rPr lang="en-US" dirty="0">
                <a:solidFill>
                  <a:schemeClr val="accent5"/>
                </a:solidFill>
              </a:rPr>
              <a:t>’)</a:t>
            </a:r>
            <a:r>
              <a:rPr lang="en-US" dirty="0"/>
              <a:t>, function(result</a:t>
            </a:r>
            <a:r>
              <a:rPr lang="en-US" dirty="0" smtClean="0"/>
              <a:t>){</a:t>
            </a:r>
          </a:p>
          <a:p>
            <a:r>
              <a:rPr lang="en-US" dirty="0">
                <a:solidFill>
                  <a:srgbClr val="FF0000"/>
                </a:solidFill>
              </a:rPr>
              <a:t> </a:t>
            </a:r>
            <a:r>
              <a:rPr lang="en-US" dirty="0" smtClean="0">
                <a:solidFill>
                  <a:srgbClr val="FF0000"/>
                </a:solidFill>
              </a:rPr>
              <a:t>                  </a:t>
            </a:r>
            <a:r>
              <a:rPr lang="en-US" dirty="0" smtClean="0"/>
              <a:t>$.</a:t>
            </a:r>
            <a:r>
              <a:rPr lang="en-US" dirty="0"/>
              <a:t>cookie(‘</a:t>
            </a:r>
            <a:r>
              <a:rPr lang="en-US" dirty="0" err="1"/>
              <a:t>url</a:t>
            </a:r>
            <a:r>
              <a:rPr lang="en-US" dirty="0"/>
              <a:t>’, </a:t>
            </a:r>
            <a:r>
              <a:rPr lang="en-US" dirty="0" err="1"/>
              <a:t>getUrl</a:t>
            </a:r>
            <a:r>
              <a:rPr lang="en-US" dirty="0"/>
              <a:t>(result</a:t>
            </a:r>
            <a:r>
              <a:rPr lang="en-US" dirty="0" smtClean="0"/>
              <a:t>));</a:t>
            </a:r>
          </a:p>
          <a:p>
            <a:r>
              <a:rPr lang="en-US" dirty="0" smtClean="0"/>
              <a:t>});</a:t>
            </a:r>
            <a:endParaRPr lang="en-US" dirty="0"/>
          </a:p>
          <a:p>
            <a:r>
              <a:rPr lang="en-US" dirty="0" smtClean="0"/>
              <a:t>&lt;/script&gt;</a:t>
            </a:r>
          </a:p>
          <a:p>
            <a:r>
              <a:rPr lang="en-US" dirty="0" smtClean="0"/>
              <a:t>…</a:t>
            </a:r>
          </a:p>
          <a:p>
            <a:r>
              <a:rPr lang="en-US" dirty="0" smtClean="0"/>
              <a:t>&lt;body&gt;</a:t>
            </a:r>
          </a:p>
          <a:p>
            <a:r>
              <a:rPr lang="en-US" dirty="0" smtClean="0">
                <a:solidFill>
                  <a:srgbClr val="FF0000"/>
                </a:solidFill>
              </a:rPr>
              <a:t>alert($.</a:t>
            </a:r>
            <a:r>
              <a:rPr lang="en-US" dirty="0">
                <a:solidFill>
                  <a:srgbClr val="FF0000"/>
                </a:solidFill>
              </a:rPr>
              <a:t>cookie(‘</a:t>
            </a:r>
            <a:r>
              <a:rPr lang="en-US" dirty="0" err="1">
                <a:solidFill>
                  <a:srgbClr val="FF0000"/>
                </a:solidFill>
              </a:rPr>
              <a:t>url</a:t>
            </a:r>
            <a:r>
              <a:rPr lang="en-US" dirty="0" smtClean="0">
                <a:solidFill>
                  <a:srgbClr val="FF0000"/>
                </a:solidFill>
              </a:rPr>
              <a:t>’));</a:t>
            </a:r>
          </a:p>
          <a:p>
            <a:r>
              <a:rPr lang="en-US" dirty="0" smtClean="0"/>
              <a:t>&lt;/body&gt;</a:t>
            </a:r>
          </a:p>
          <a:p>
            <a:r>
              <a:rPr lang="en-US" dirty="0" smtClean="0"/>
              <a:t>&lt;/html&gt;</a:t>
            </a:r>
          </a:p>
        </p:txBody>
      </p:sp>
      <p:cxnSp>
        <p:nvCxnSpPr>
          <p:cNvPr id="26" name="Straight Arrow Connector 25"/>
          <p:cNvCxnSpPr/>
          <p:nvPr/>
        </p:nvCxnSpPr>
        <p:spPr>
          <a:xfrm>
            <a:off x="7786377" y="3115138"/>
            <a:ext cx="2549318" cy="296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83749" y="3916039"/>
            <a:ext cx="2567731" cy="2105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783749" y="3609439"/>
            <a:ext cx="2535288" cy="1829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760074" y="4344525"/>
            <a:ext cx="2558963" cy="14785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44907" y="2869198"/>
            <a:ext cx="1257300" cy="369332"/>
          </a:xfrm>
          <a:prstGeom prst="rect">
            <a:avLst/>
          </a:prstGeom>
          <a:noFill/>
        </p:spPr>
        <p:txBody>
          <a:bodyPr wrap="square" rtlCol="0">
            <a:spAutoFit/>
          </a:bodyPr>
          <a:lstStyle/>
          <a:p>
            <a:pPr algn="ctr"/>
            <a:endParaRPr lang="en-US" dirty="0"/>
          </a:p>
        </p:txBody>
      </p:sp>
      <p:sp>
        <p:nvSpPr>
          <p:cNvPr id="19" name="Rectangle 18"/>
          <p:cNvSpPr/>
          <p:nvPr/>
        </p:nvSpPr>
        <p:spPr>
          <a:xfrm>
            <a:off x="4570039" y="2923463"/>
            <a:ext cx="252798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5400" dirty="0" smtClean="0">
                <a:solidFill>
                  <a:schemeClr val="bg1"/>
                </a:solidFill>
              </a:rPr>
              <a:t>Refresh</a:t>
            </a:r>
            <a:endParaRPr lang="en-US" sz="5400" dirty="0">
              <a:ln w="0"/>
              <a:solidFill>
                <a:schemeClr val="bg1"/>
              </a:solidFill>
              <a:effectLst>
                <a:outerShdw blurRad="38100" dist="25400" dir="5400000" algn="ctr" rotWithShape="0">
                  <a:srgbClr val="6E747A">
                    <a:alpha val="43000"/>
                  </a:srgbClr>
                </a:outerShdw>
              </a:effectLst>
            </a:endParaRPr>
          </a:p>
        </p:txBody>
      </p:sp>
      <p:sp>
        <p:nvSpPr>
          <p:cNvPr id="11" name="Footer Placeholder 10"/>
          <p:cNvSpPr>
            <a:spLocks noGrp="1"/>
          </p:cNvSpPr>
          <p:nvPr>
            <p:ph type="ftr" sz="quarter" idx="11"/>
          </p:nvPr>
        </p:nvSpPr>
        <p:spPr/>
        <p:txBody>
          <a:bodyPr/>
          <a:lstStyle/>
          <a:p>
            <a:r>
              <a:rPr lang="en-US" smtClean="0"/>
              <a:t>FSE'15 - Detecting JavaScript Races that Matter</a:t>
            </a:r>
            <a:endParaRPr lang="en-US" dirty="0"/>
          </a:p>
        </p:txBody>
      </p:sp>
      <p:sp>
        <p:nvSpPr>
          <p:cNvPr id="12" name="Date Placeholder 11"/>
          <p:cNvSpPr>
            <a:spLocks noGrp="1"/>
          </p:cNvSpPr>
          <p:nvPr>
            <p:ph type="dt" sz="half" idx="10"/>
          </p:nvPr>
        </p:nvSpPr>
        <p:spPr/>
        <p:txBody>
          <a:bodyPr/>
          <a:lstStyle/>
          <a:p>
            <a:fld id="{07E4992B-978A-48BA-A455-2931351247D9}" type="datetime1">
              <a:rPr lang="en-US" smtClean="0"/>
              <a:t>9/3/2015</a:t>
            </a:fld>
            <a:endParaRPr lang="en-US" dirty="0"/>
          </a:p>
        </p:txBody>
      </p:sp>
      <p:sp>
        <p:nvSpPr>
          <p:cNvPr id="13" name="Slide Number Placeholder 12"/>
          <p:cNvSpPr>
            <a:spLocks noGrp="1"/>
          </p:cNvSpPr>
          <p:nvPr>
            <p:ph type="sldNum" sz="quarter" idx="12"/>
          </p:nvPr>
        </p:nvSpPr>
        <p:spPr/>
        <p:txBody>
          <a:bodyPr/>
          <a:lstStyle/>
          <a:p>
            <a:fld id="{DDE0BCE7-CC03-4019-81D9-04C266089CF9}" type="slidenum">
              <a:rPr lang="en-US" smtClean="0"/>
              <a:pPr/>
              <a:t>7</a:t>
            </a:fld>
            <a:endParaRPr lang="en-US" dirty="0"/>
          </a:p>
        </p:txBody>
      </p:sp>
      <p:pic>
        <p:nvPicPr>
          <p:cNvPr id="20"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71971" y="1523393"/>
            <a:ext cx="909213" cy="909213"/>
          </a:xfrm>
        </p:spPr>
      </p:pic>
    </p:spTree>
    <p:extLst>
      <p:ext uri="{BB962C8B-B14F-4D97-AF65-F5344CB8AC3E}">
        <p14:creationId xmlns:p14="http://schemas.microsoft.com/office/powerpoint/2010/main" val="71484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smtClean="0"/>
              <a:t>Not All JavaScript Races Are Made Equal</a:t>
            </a:r>
            <a:endParaRPr lang="en-US" dirty="0"/>
          </a:p>
        </p:txBody>
      </p:sp>
      <p:sp>
        <p:nvSpPr>
          <p:cNvPr id="15" name="Cloud Callout 14"/>
          <p:cNvSpPr/>
          <p:nvPr/>
        </p:nvSpPr>
        <p:spPr>
          <a:xfrm>
            <a:off x="2449002" y="1741336"/>
            <a:ext cx="6330666" cy="3334297"/>
          </a:xfrm>
          <a:prstGeom prst="cloudCallout">
            <a:avLst>
              <a:gd name="adj1" fmla="val -6991"/>
              <a:gd name="adj2" fmla="val 70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Existing work on race detection in JavaScript [</a:t>
            </a:r>
            <a:r>
              <a:rPr lang="en-US" sz="2800" dirty="0" err="1" smtClean="0"/>
              <a:t>EventRacer</a:t>
            </a:r>
            <a:r>
              <a:rPr lang="en-US" sz="2800" baseline="30000" dirty="0" smtClean="0"/>
              <a:t>[1]</a:t>
            </a:r>
            <a:r>
              <a:rPr lang="en-US" sz="2800" dirty="0" smtClean="0"/>
              <a:t>, Wave</a:t>
            </a:r>
            <a:r>
              <a:rPr lang="en-US" sz="2800" baseline="30000" dirty="0" smtClean="0"/>
              <a:t>[2]</a:t>
            </a:r>
            <a:r>
              <a:rPr lang="en-US" sz="2800" dirty="0" smtClean="0"/>
              <a:t>]</a:t>
            </a:r>
            <a:endParaRPr lang="en-US" sz="2800" dirty="0"/>
          </a:p>
        </p:txBody>
      </p:sp>
      <p:sp>
        <p:nvSpPr>
          <p:cNvPr id="16" name="Cloud Callout 15"/>
          <p:cNvSpPr/>
          <p:nvPr/>
        </p:nvSpPr>
        <p:spPr>
          <a:xfrm flipH="1">
            <a:off x="1127242" y="3420389"/>
            <a:ext cx="2643520" cy="1419225"/>
          </a:xfrm>
          <a:prstGeom prst="cloudCallout">
            <a:avLst>
              <a:gd name="adj1" fmla="val -69206"/>
              <a:gd name="adj2" fmla="val 391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Persistent but very rare</a:t>
            </a:r>
            <a:endParaRPr lang="en-US" sz="2000" dirty="0"/>
          </a:p>
        </p:txBody>
      </p:sp>
      <p:sp>
        <p:nvSpPr>
          <p:cNvPr id="17" name="Cloud Callout 16"/>
          <p:cNvSpPr/>
          <p:nvPr/>
        </p:nvSpPr>
        <p:spPr>
          <a:xfrm flipH="1">
            <a:off x="7543800" y="3364705"/>
            <a:ext cx="2643520" cy="1419225"/>
          </a:xfrm>
          <a:prstGeom prst="cloudCallout">
            <a:avLst>
              <a:gd name="adj1" fmla="val 66724"/>
              <a:gd name="adj2" fmla="val 2894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Somewhat common but benign</a:t>
            </a:r>
            <a:endParaRPr lang="en-US" sz="2000" dirty="0"/>
          </a:p>
        </p:txBody>
      </p:sp>
      <p:sp>
        <p:nvSpPr>
          <p:cNvPr id="23" name="Footer Placeholder 22"/>
          <p:cNvSpPr>
            <a:spLocks noGrp="1"/>
          </p:cNvSpPr>
          <p:nvPr>
            <p:ph type="ftr" sz="quarter" idx="11"/>
          </p:nvPr>
        </p:nvSpPr>
        <p:spPr/>
        <p:txBody>
          <a:bodyPr/>
          <a:lstStyle/>
          <a:p>
            <a:r>
              <a:rPr lang="en-US" smtClean="0"/>
              <a:t>FSE'15 - Detecting JavaScript Races that Matter</a:t>
            </a:r>
            <a:endParaRPr lang="en-US" dirty="0"/>
          </a:p>
        </p:txBody>
      </p:sp>
      <p:sp>
        <p:nvSpPr>
          <p:cNvPr id="24" name="Date Placeholder 23"/>
          <p:cNvSpPr>
            <a:spLocks noGrp="1"/>
          </p:cNvSpPr>
          <p:nvPr>
            <p:ph type="dt" sz="half" idx="10"/>
          </p:nvPr>
        </p:nvSpPr>
        <p:spPr/>
        <p:txBody>
          <a:bodyPr/>
          <a:lstStyle/>
          <a:p>
            <a:fld id="{977B9800-04AF-4EC1-A1FC-82AE2B11581D}" type="datetime1">
              <a:rPr lang="en-US" smtClean="0"/>
              <a:t>9/3/2015</a:t>
            </a:fld>
            <a:endParaRPr lang="en-US" dirty="0"/>
          </a:p>
        </p:txBody>
      </p:sp>
      <p:sp>
        <p:nvSpPr>
          <p:cNvPr id="25" name="Slide Number Placeholder 24"/>
          <p:cNvSpPr>
            <a:spLocks noGrp="1"/>
          </p:cNvSpPr>
          <p:nvPr>
            <p:ph type="sldNum" sz="quarter" idx="12"/>
          </p:nvPr>
        </p:nvSpPr>
        <p:spPr/>
        <p:txBody>
          <a:bodyPr/>
          <a:lstStyle/>
          <a:p>
            <a:fld id="{DDE0BCE7-CC03-4019-81D9-04C266089CF9}" type="slidenum">
              <a:rPr lang="en-US" smtClean="0"/>
              <a:t>8</a:t>
            </a:fld>
            <a:endParaRPr lang="en-US"/>
          </a:p>
        </p:txBody>
      </p:sp>
      <p:sp>
        <p:nvSpPr>
          <p:cNvPr id="26" name="TextBox 25"/>
          <p:cNvSpPr txBox="1"/>
          <p:nvPr/>
        </p:nvSpPr>
        <p:spPr>
          <a:xfrm>
            <a:off x="1430214" y="5884079"/>
            <a:ext cx="9331569" cy="523220"/>
          </a:xfrm>
          <a:prstGeom prst="rect">
            <a:avLst/>
          </a:prstGeom>
          <a:noFill/>
        </p:spPr>
        <p:txBody>
          <a:bodyPr wrap="square" rtlCol="0">
            <a:spAutoFit/>
          </a:bodyPr>
          <a:lstStyle/>
          <a:p>
            <a:pPr algn="ctr"/>
            <a:r>
              <a:rPr lang="en-US" sz="1400" dirty="0" smtClean="0"/>
              <a:t>[1] </a:t>
            </a:r>
            <a:r>
              <a:rPr lang="en-US" sz="1400" dirty="0" err="1" smtClean="0"/>
              <a:t>Raychev</a:t>
            </a:r>
            <a:r>
              <a:rPr lang="en-US" sz="1400" dirty="0" smtClean="0"/>
              <a:t> et. al. “Effective race </a:t>
            </a:r>
            <a:r>
              <a:rPr lang="en-US" sz="1400" dirty="0"/>
              <a:t>detection for event-driven </a:t>
            </a:r>
            <a:r>
              <a:rPr lang="en-US" sz="1400" dirty="0" smtClean="0"/>
              <a:t>programs”, OOPSLA’13</a:t>
            </a:r>
          </a:p>
          <a:p>
            <a:pPr algn="ctr"/>
            <a:r>
              <a:rPr lang="en-US" sz="1400" dirty="0" smtClean="0"/>
              <a:t>[2] Hong et. al. “</a:t>
            </a:r>
            <a:r>
              <a:rPr lang="en-US" sz="1400" dirty="0"/>
              <a:t>Detecting </a:t>
            </a:r>
            <a:r>
              <a:rPr lang="en-US" sz="1400" dirty="0" smtClean="0"/>
              <a:t>concurrency errors </a:t>
            </a:r>
            <a:r>
              <a:rPr lang="en-US" sz="1400" dirty="0"/>
              <a:t>in client-side JavaScript web </a:t>
            </a:r>
            <a:r>
              <a:rPr lang="en-US" sz="1400" dirty="0" smtClean="0"/>
              <a:t>applications”, ICST’14</a:t>
            </a:r>
            <a:endParaRPr lang="en-US" sz="1400" dirty="0"/>
          </a:p>
        </p:txBody>
      </p:sp>
    </p:spTree>
    <p:extLst>
      <p:ext uri="{BB962C8B-B14F-4D97-AF65-F5344CB8AC3E}">
        <p14:creationId xmlns:p14="http://schemas.microsoft.com/office/powerpoint/2010/main" val="16227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3" name="Content Placeholder 2"/>
          <p:cNvSpPr>
            <a:spLocks noGrp="1"/>
          </p:cNvSpPr>
          <p:nvPr>
            <p:ph idx="1"/>
          </p:nvPr>
        </p:nvSpPr>
        <p:spPr>
          <a:xfrm>
            <a:off x="838200" y="1820863"/>
            <a:ext cx="6672385" cy="4351337"/>
          </a:xfrm>
        </p:spPr>
        <p:txBody>
          <a:bodyPr>
            <a:noAutofit/>
          </a:bodyPr>
          <a:lstStyle/>
          <a:p>
            <a:r>
              <a:rPr lang="en-US" sz="2400" b="1" dirty="0" smtClean="0"/>
              <a:t>RQ1:</a:t>
            </a:r>
            <a:r>
              <a:rPr lang="en-US" sz="2400" dirty="0" smtClean="0"/>
              <a:t> </a:t>
            </a:r>
            <a:r>
              <a:rPr lang="en-US" sz="2400" dirty="0"/>
              <a:t>How common are races on </a:t>
            </a:r>
            <a:r>
              <a:rPr lang="en-US" sz="2400" b="1" i="1" dirty="0">
                <a:solidFill>
                  <a:srgbClr val="FF0000"/>
                </a:solidFill>
              </a:rPr>
              <a:t>persistent state</a:t>
            </a:r>
            <a:r>
              <a:rPr lang="en-US" sz="2400" i="1" dirty="0">
                <a:solidFill>
                  <a:srgbClr val="FF0000"/>
                </a:solidFill>
              </a:rPr>
              <a:t> </a:t>
            </a:r>
            <a:r>
              <a:rPr lang="en-US" sz="2400" dirty="0"/>
              <a:t>such </a:t>
            </a:r>
            <a:r>
              <a:rPr lang="en-US" sz="2400" dirty="0" smtClean="0"/>
              <a:t>as </a:t>
            </a:r>
            <a:r>
              <a:rPr lang="en-US" sz="2000" dirty="0" err="1" smtClean="0">
                <a:latin typeface="Consolas" panose="020B0609020204030204" pitchFamily="49" charset="0"/>
                <a:cs typeface="Consolas" panose="020B0609020204030204" pitchFamily="49" charset="0"/>
              </a:rPr>
              <a:t>document</a:t>
            </a:r>
            <a:r>
              <a:rPr lang="en-US" sz="2000" i="1" dirty="0" err="1" smtClean="0">
                <a:latin typeface="Consolas" panose="020B0609020204030204" pitchFamily="49" charset="0"/>
                <a:cs typeface="Consolas" panose="020B0609020204030204" pitchFamily="49" charset="0"/>
              </a:rPr>
              <a:t>.</a:t>
            </a:r>
            <a:r>
              <a:rPr lang="en-US" sz="2000" dirty="0" err="1" smtClean="0">
                <a:latin typeface="Consolas" panose="020B0609020204030204" pitchFamily="49" charset="0"/>
                <a:cs typeface="Consolas" panose="020B0609020204030204" pitchFamily="49" charset="0"/>
              </a:rPr>
              <a:t>cookie</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localStorage</a:t>
            </a:r>
            <a:r>
              <a:rPr lang="en-US" sz="2400" dirty="0"/>
              <a:t>, and side-effects such </a:t>
            </a:r>
            <a:r>
              <a:rPr lang="en-US" sz="2400" dirty="0" smtClean="0"/>
              <a:t>as </a:t>
            </a:r>
            <a:r>
              <a:rPr lang="en-US" sz="2000" dirty="0" smtClean="0">
                <a:latin typeface="Consolas" panose="020B0609020204030204" pitchFamily="49" charset="0"/>
                <a:cs typeface="Consolas" panose="020B0609020204030204" pitchFamily="49" charset="0"/>
              </a:rPr>
              <a:t>POST</a:t>
            </a:r>
            <a:r>
              <a:rPr lang="en-US" sz="2000" dirty="0" smtClean="0"/>
              <a:t> </a:t>
            </a:r>
            <a:r>
              <a:rPr lang="en-US" sz="2400" dirty="0"/>
              <a:t>requests</a:t>
            </a:r>
            <a:r>
              <a:rPr lang="en-US" sz="2400" dirty="0" smtClean="0"/>
              <a:t>?</a:t>
            </a:r>
          </a:p>
          <a:p>
            <a:endParaRPr lang="en-US" sz="2400" dirty="0" smtClean="0"/>
          </a:p>
          <a:p>
            <a:r>
              <a:rPr lang="en-US" sz="2400" b="1" dirty="0" smtClean="0"/>
              <a:t>RQ2: </a:t>
            </a:r>
            <a:r>
              <a:rPr lang="en-US" sz="2400" dirty="0"/>
              <a:t>How common are races on </a:t>
            </a:r>
            <a:r>
              <a:rPr lang="en-US" sz="2400" b="1" i="1" dirty="0" smtClean="0">
                <a:solidFill>
                  <a:srgbClr val="FF0000"/>
                </a:solidFill>
              </a:rPr>
              <a:t>session state</a:t>
            </a:r>
            <a:r>
              <a:rPr lang="en-US" sz="2400" dirty="0" smtClean="0"/>
              <a:t>, such as </a:t>
            </a:r>
            <a:r>
              <a:rPr lang="en-US" sz="2000" dirty="0" err="1" smtClean="0">
                <a:latin typeface="Consolas" panose="020B0609020204030204" pitchFamily="49" charset="0"/>
                <a:cs typeface="Consolas" panose="020B0609020204030204" pitchFamily="49" charset="0"/>
              </a:rPr>
              <a:t>sessionStorage</a:t>
            </a:r>
            <a:r>
              <a:rPr lang="en-US" sz="2000" dirty="0" smtClean="0">
                <a:latin typeface="Consolas" panose="020B0609020204030204" pitchFamily="49" charset="0"/>
                <a:cs typeface="Consolas" panose="020B0609020204030204" pitchFamily="49" charset="0"/>
              </a:rPr>
              <a:t> </a:t>
            </a:r>
            <a:r>
              <a:rPr lang="en-US" sz="2400" dirty="0" smtClean="0"/>
              <a:t>which </a:t>
            </a:r>
            <a:r>
              <a:rPr lang="en-US" sz="2400" dirty="0"/>
              <a:t>is cleared on browser </a:t>
            </a:r>
            <a:r>
              <a:rPr lang="en-US" sz="2400" dirty="0" smtClean="0"/>
              <a:t>restarts?</a:t>
            </a:r>
          </a:p>
          <a:p>
            <a:endParaRPr lang="en-US" sz="2400" b="1" dirty="0" smtClean="0"/>
          </a:p>
          <a:p>
            <a:r>
              <a:rPr lang="en-US" sz="2400" b="1" dirty="0" smtClean="0"/>
              <a:t>RQ3: </a:t>
            </a:r>
            <a:r>
              <a:rPr lang="en-US" sz="2400" dirty="0"/>
              <a:t>How common are races on </a:t>
            </a:r>
            <a:r>
              <a:rPr lang="en-US" sz="2400" b="1" i="1" dirty="0">
                <a:solidFill>
                  <a:srgbClr val="FF0000"/>
                </a:solidFill>
              </a:rPr>
              <a:t>transient state</a:t>
            </a:r>
            <a:r>
              <a:rPr lang="en-US" sz="2400" i="1" dirty="0">
                <a:solidFill>
                  <a:srgbClr val="FF0000"/>
                </a:solidFill>
              </a:rPr>
              <a:t> </a:t>
            </a:r>
            <a:r>
              <a:rPr lang="en-US" sz="2400" dirty="0"/>
              <a:t>such </a:t>
            </a:r>
            <a:r>
              <a:rPr lang="en-US" sz="2400" dirty="0" smtClean="0"/>
              <a:t>as memory </a:t>
            </a:r>
            <a:r>
              <a:rPr lang="en-US" sz="2400" dirty="0"/>
              <a:t>locations and DOM elements</a:t>
            </a:r>
            <a:r>
              <a:rPr lang="en-US" sz="2400" dirty="0" smtClean="0"/>
              <a:t>?</a:t>
            </a:r>
            <a:endParaRPr lang="en-US" sz="2400" dirty="0"/>
          </a:p>
        </p:txBody>
      </p:sp>
      <p:sp>
        <p:nvSpPr>
          <p:cNvPr id="12" name="Footer Placeholder 11"/>
          <p:cNvSpPr>
            <a:spLocks noGrp="1"/>
          </p:cNvSpPr>
          <p:nvPr>
            <p:ph type="ftr" sz="quarter" idx="11"/>
          </p:nvPr>
        </p:nvSpPr>
        <p:spPr/>
        <p:txBody>
          <a:bodyPr/>
          <a:lstStyle/>
          <a:p>
            <a:r>
              <a:rPr lang="en-US" smtClean="0"/>
              <a:t>FSE'15 - Detecting JavaScript Races that Matter</a:t>
            </a:r>
            <a:endParaRPr lang="en-US" dirty="0"/>
          </a:p>
        </p:txBody>
      </p:sp>
      <p:sp>
        <p:nvSpPr>
          <p:cNvPr id="13" name="Date Placeholder 12"/>
          <p:cNvSpPr>
            <a:spLocks noGrp="1"/>
          </p:cNvSpPr>
          <p:nvPr>
            <p:ph type="dt" sz="half" idx="10"/>
          </p:nvPr>
        </p:nvSpPr>
        <p:spPr/>
        <p:txBody>
          <a:bodyPr/>
          <a:lstStyle/>
          <a:p>
            <a:fld id="{0BB7C0FB-292B-4F8D-B076-4829F66EB840}" type="datetime1">
              <a:rPr lang="en-US" smtClean="0"/>
              <a:t>9/3/2015</a:t>
            </a:fld>
            <a:endParaRPr lang="en-US" dirty="0"/>
          </a:p>
        </p:txBody>
      </p:sp>
      <p:sp>
        <p:nvSpPr>
          <p:cNvPr id="14" name="Slide Number Placeholder 13"/>
          <p:cNvSpPr>
            <a:spLocks noGrp="1"/>
          </p:cNvSpPr>
          <p:nvPr>
            <p:ph type="sldNum" sz="quarter" idx="12"/>
          </p:nvPr>
        </p:nvSpPr>
        <p:spPr/>
        <p:txBody>
          <a:bodyPr/>
          <a:lstStyle/>
          <a:p>
            <a:fld id="{DDE0BCE7-CC03-4019-81D9-04C266089CF9}" type="slidenum">
              <a:rPr lang="en-US" smtClean="0"/>
              <a:pPr/>
              <a:t>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425" y="1851222"/>
            <a:ext cx="964734" cy="9647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103" y="3414320"/>
            <a:ext cx="1017268" cy="1017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8103" y="4915302"/>
            <a:ext cx="1148374" cy="1102439"/>
          </a:xfrm>
          <a:prstGeom prst="rect">
            <a:avLst/>
          </a:prstGeom>
        </p:spPr>
      </p:pic>
    </p:spTree>
    <p:extLst>
      <p:ext uri="{BB962C8B-B14F-4D97-AF65-F5344CB8AC3E}">
        <p14:creationId xmlns:p14="http://schemas.microsoft.com/office/powerpoint/2010/main" val="248603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1930</TotalTime>
  <Words>2139</Words>
  <Application>Microsoft Office PowerPoint</Application>
  <PresentationFormat>Widescreen</PresentationFormat>
  <Paragraphs>383</Paragraphs>
  <Slides>33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Consolas</vt:lpstr>
      <vt:lpstr>Segoe UI</vt:lpstr>
      <vt:lpstr>Wingdings</vt:lpstr>
      <vt:lpstr>Blank</vt:lpstr>
      <vt:lpstr>Detecting JavaScript  Races that Matter</vt:lpstr>
      <vt:lpstr>JavaScript Races: Is It Even Possible?</vt:lpstr>
      <vt:lpstr>Asynchrony in JavaScript: A Short Primer</vt:lpstr>
      <vt:lpstr>JavaScript Race Example: Memory</vt:lpstr>
      <vt:lpstr>Cookies: Example of Persistent Data Storage</vt:lpstr>
      <vt:lpstr>JavaScript Race Example: Cookie</vt:lpstr>
      <vt:lpstr>JavaScript Race Example: Cookie</vt:lpstr>
      <vt:lpstr>Not All JavaScript Races Are Made Equal</vt:lpstr>
      <vt:lpstr>Research Questions? </vt:lpstr>
      <vt:lpstr>Analysis Technique</vt:lpstr>
      <vt:lpstr>Analysis Tradeoffs</vt:lpstr>
      <vt:lpstr>Firefox Instrumentation</vt:lpstr>
      <vt:lpstr>Firefox Instrumentation</vt:lpstr>
      <vt:lpstr>Happens-Before Relation in JavaScript</vt:lpstr>
      <vt:lpstr>Happens-Before: Sequential Blocks</vt:lpstr>
      <vt:lpstr>Happens-Before: User Interactions</vt:lpstr>
      <vt:lpstr>Happens-Before: Chained XHR Blocks</vt:lpstr>
      <vt:lpstr>Analysis Rules</vt:lpstr>
      <vt:lpstr>Race Detection Mechanism</vt:lpstr>
      <vt:lpstr>Race Detection Mechanism</vt:lpstr>
      <vt:lpstr>Race Detection Mechanism</vt:lpstr>
      <vt:lpstr>Race Detection Mechanism</vt:lpstr>
      <vt:lpstr>Race Detection Mechanism</vt:lpstr>
      <vt:lpstr>Evaluation</vt:lpstr>
      <vt:lpstr>Evaluation</vt:lpstr>
      <vt:lpstr>Benchmarks: Web Sites That Use XHR Heavily</vt:lpstr>
      <vt:lpstr>Trace Statistics</vt:lpstr>
      <vt:lpstr>Detected JS Races</vt:lpstr>
      <vt:lpstr>Conclusions</vt:lpstr>
      <vt:lpstr>Returning to Research Questions</vt:lpstr>
      <vt:lpstr>Replication Package</vt:lpstr>
      <vt:lpstr>PowerPoint Presentation</vt:lpstr>
      <vt:lpstr>False Positives: optimum.net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JavaScript Races that Matter</dc:title>
  <dc:creator>Erdal Mutlu</dc:creator>
  <cp:lastModifiedBy>Erdal Mutlu</cp:lastModifiedBy>
  <cp:revision>163</cp:revision>
  <dcterms:created xsi:type="dcterms:W3CDTF">2015-08-26T12:31:45Z</dcterms:created>
  <dcterms:modified xsi:type="dcterms:W3CDTF">2015-09-03T10:08:05Z</dcterms:modified>
</cp:coreProperties>
</file>